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4"/>
  </p:sldMasterIdLst>
  <p:sldIdLst>
    <p:sldId id="256" r:id="rId5"/>
    <p:sldId id="257" r:id="rId6"/>
    <p:sldId id="258" r:id="rId7"/>
    <p:sldId id="259" r:id="rId8"/>
    <p:sldId id="260" r:id="rId9"/>
    <p:sldId id="261" r:id="rId10"/>
    <p:sldId id="262" r:id="rId11"/>
    <p:sldId id="263" r:id="rId12"/>
    <p:sldId id="266" r:id="rId13"/>
    <p:sldId id="264"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30"/>
    <p:restoredTop sz="94580"/>
  </p:normalViewPr>
  <p:slideViewPr>
    <p:cSldViewPr snapToGrid="0" snapToObjects="1">
      <p:cViewPr varScale="1">
        <p:scale>
          <a:sx n="112" d="100"/>
          <a:sy n="112" d="100"/>
        </p:scale>
        <p:origin x="200" y="3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528628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443617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71450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085202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4892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4069144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54392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628677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68803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103014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105051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5B36B6-81D5-BB49-BBC7-CE37DE5CBA9D}" type="datetimeFigureOut">
              <a:rPr lang="en-US" smtClean="0"/>
              <a:t>8/24/21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039521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5B36B6-81D5-BB49-BBC7-CE37DE5CBA9D}" type="datetimeFigureOut">
              <a:rPr lang="en-US" smtClean="0"/>
              <a:t>8/24/21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05534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B36B6-81D5-BB49-BBC7-CE37DE5CBA9D}" type="datetimeFigureOut">
              <a:rPr lang="en-US" smtClean="0"/>
              <a:t>8/24/21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338439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732397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Tree>
    <p:extLst>
      <p:ext uri="{BB962C8B-B14F-4D97-AF65-F5344CB8AC3E}">
        <p14:creationId xmlns:p14="http://schemas.microsoft.com/office/powerpoint/2010/main" val="3692524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5B36B6-81D5-BB49-BBC7-CE37DE5CBA9D}" type="datetimeFigureOut">
              <a:rPr lang="en-US" smtClean="0"/>
              <a:t>8/24/21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B7EE535-28D1-B94E-B3F6-756691470A15}" type="slidenum">
              <a:rPr lang="en-US" smtClean="0"/>
              <a:t>‹#›</a:t>
            </a:fld>
            <a:endParaRPr lang="en-US"/>
          </a:p>
        </p:txBody>
      </p:sp>
    </p:spTree>
    <p:extLst>
      <p:ext uri="{BB962C8B-B14F-4D97-AF65-F5344CB8AC3E}">
        <p14:creationId xmlns:p14="http://schemas.microsoft.com/office/powerpoint/2010/main" val="123447245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12F85-15C7-F144-8B24-854CC2B6F305}"/>
              </a:ext>
            </a:extLst>
          </p:cNvPr>
          <p:cNvSpPr>
            <a:spLocks noGrp="1"/>
          </p:cNvSpPr>
          <p:nvPr>
            <p:ph type="ctrTitle"/>
          </p:nvPr>
        </p:nvSpPr>
        <p:spPr>
          <a:xfrm>
            <a:off x="2903776" y="4602084"/>
            <a:ext cx="4026360" cy="1646302"/>
          </a:xfrm>
        </p:spPr>
        <p:txBody>
          <a:bodyPr/>
          <a:lstStyle/>
          <a:p>
            <a:r>
              <a:rPr lang="en-US" sz="4400" dirty="0">
                <a:solidFill>
                  <a:schemeClr val="bg2">
                    <a:lumMod val="50000"/>
                  </a:schemeClr>
                </a:solidFill>
              </a:rPr>
              <a:t>Open House</a:t>
            </a:r>
            <a:br>
              <a:rPr lang="en-US" sz="4400" dirty="0">
                <a:solidFill>
                  <a:schemeClr val="bg2">
                    <a:lumMod val="50000"/>
                  </a:schemeClr>
                </a:solidFill>
              </a:rPr>
            </a:br>
            <a:r>
              <a:rPr lang="en-US" sz="4400" dirty="0">
                <a:solidFill>
                  <a:schemeClr val="bg2">
                    <a:lumMod val="50000"/>
                  </a:schemeClr>
                </a:solidFill>
              </a:rPr>
              <a:t>2021 - 2022</a:t>
            </a:r>
          </a:p>
        </p:txBody>
      </p:sp>
      <p:pic>
        <p:nvPicPr>
          <p:cNvPr id="5" name="Picture 4">
            <a:extLst>
              <a:ext uri="{FF2B5EF4-FFF2-40B4-BE49-F238E27FC236}">
                <a16:creationId xmlns:a16="http://schemas.microsoft.com/office/drawing/2014/main" id="{FBACE20C-C9C9-A84E-B89F-F72FB617EC64}"/>
              </a:ext>
            </a:extLst>
          </p:cNvPr>
          <p:cNvPicPr>
            <a:picLocks noChangeAspect="1"/>
          </p:cNvPicPr>
          <p:nvPr/>
        </p:nvPicPr>
        <p:blipFill>
          <a:blip r:embed="rId2"/>
          <a:stretch>
            <a:fillRect/>
          </a:stretch>
        </p:blipFill>
        <p:spPr>
          <a:xfrm>
            <a:off x="3355174" y="1663700"/>
            <a:ext cx="3800661" cy="2884674"/>
          </a:xfrm>
          <a:prstGeom prst="rect">
            <a:avLst/>
          </a:prstGeom>
        </p:spPr>
      </p:pic>
      <p:sp>
        <p:nvSpPr>
          <p:cNvPr id="6" name="TextBox 5">
            <a:extLst>
              <a:ext uri="{FF2B5EF4-FFF2-40B4-BE49-F238E27FC236}">
                <a16:creationId xmlns:a16="http://schemas.microsoft.com/office/drawing/2014/main" id="{251732E6-0079-1F4B-B53A-940A1DD17144}"/>
              </a:ext>
            </a:extLst>
          </p:cNvPr>
          <p:cNvSpPr txBox="1"/>
          <p:nvPr/>
        </p:nvSpPr>
        <p:spPr>
          <a:xfrm>
            <a:off x="758032" y="663324"/>
            <a:ext cx="8769246" cy="769441"/>
          </a:xfrm>
          <a:prstGeom prst="rect">
            <a:avLst/>
          </a:prstGeom>
          <a:noFill/>
        </p:spPr>
        <p:txBody>
          <a:bodyPr wrap="square" rtlCol="0">
            <a:spAutoFit/>
          </a:bodyPr>
          <a:lstStyle/>
          <a:p>
            <a:r>
              <a:rPr lang="en-US" sz="4400" dirty="0">
                <a:solidFill>
                  <a:schemeClr val="bg2">
                    <a:lumMod val="50000"/>
                  </a:schemeClr>
                </a:solidFill>
              </a:rPr>
              <a:t>Welcome to Northside Elementary</a:t>
            </a:r>
          </a:p>
        </p:txBody>
      </p:sp>
    </p:spTree>
    <p:extLst>
      <p:ext uri="{BB962C8B-B14F-4D97-AF65-F5344CB8AC3E}">
        <p14:creationId xmlns:p14="http://schemas.microsoft.com/office/powerpoint/2010/main" val="2879923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94DB31-D2BD-B048-B13E-D0EBDCAFB4D3}"/>
              </a:ext>
            </a:extLst>
          </p:cNvPr>
          <p:cNvSpPr>
            <a:spLocks noGrp="1"/>
          </p:cNvSpPr>
          <p:nvPr>
            <p:ph idx="1"/>
          </p:nvPr>
        </p:nvSpPr>
        <p:spPr>
          <a:xfrm>
            <a:off x="677334" y="723112"/>
            <a:ext cx="8596668" cy="5411775"/>
          </a:xfrm>
        </p:spPr>
        <p:txBody>
          <a:bodyPr>
            <a:normAutofit/>
          </a:bodyPr>
          <a:lstStyle/>
          <a:p>
            <a:pPr algn="ctr"/>
            <a:r>
              <a:rPr lang="en-US" sz="6600" dirty="0">
                <a:solidFill>
                  <a:schemeClr val="bg2">
                    <a:lumMod val="50000"/>
                  </a:schemeClr>
                </a:solidFill>
              </a:rPr>
              <a:t>We are excited for a great year!</a:t>
            </a:r>
          </a:p>
          <a:p>
            <a:pPr marL="0" indent="0" algn="ctr">
              <a:buNone/>
            </a:pPr>
            <a:endParaRPr lang="en-US" sz="7200" dirty="0">
              <a:solidFill>
                <a:schemeClr val="bg2">
                  <a:lumMod val="50000"/>
                </a:schemeClr>
              </a:solidFill>
            </a:endParaRPr>
          </a:p>
        </p:txBody>
      </p:sp>
      <p:pic>
        <p:nvPicPr>
          <p:cNvPr id="5" name="Picture 4">
            <a:extLst>
              <a:ext uri="{FF2B5EF4-FFF2-40B4-BE49-F238E27FC236}">
                <a16:creationId xmlns:a16="http://schemas.microsoft.com/office/drawing/2014/main" id="{B19AA905-9C5A-E042-8F2A-DCA5C56242C0}"/>
              </a:ext>
            </a:extLst>
          </p:cNvPr>
          <p:cNvPicPr>
            <a:picLocks noChangeAspect="1"/>
          </p:cNvPicPr>
          <p:nvPr/>
        </p:nvPicPr>
        <p:blipFill>
          <a:blip r:embed="rId2"/>
          <a:stretch>
            <a:fillRect/>
          </a:stretch>
        </p:blipFill>
        <p:spPr>
          <a:xfrm>
            <a:off x="3662909" y="3144186"/>
            <a:ext cx="2857500" cy="2667000"/>
          </a:xfrm>
          <a:prstGeom prst="rect">
            <a:avLst/>
          </a:prstGeom>
        </p:spPr>
      </p:pic>
    </p:spTree>
    <p:extLst>
      <p:ext uri="{BB962C8B-B14F-4D97-AF65-F5344CB8AC3E}">
        <p14:creationId xmlns:p14="http://schemas.microsoft.com/office/powerpoint/2010/main" val="2835185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FA365F-7D05-8246-8AB7-07A8420B5D79}"/>
              </a:ext>
            </a:extLst>
          </p:cNvPr>
          <p:cNvSpPr>
            <a:spLocks noGrp="1"/>
          </p:cNvSpPr>
          <p:nvPr>
            <p:ph idx="1"/>
          </p:nvPr>
        </p:nvSpPr>
        <p:spPr>
          <a:xfrm>
            <a:off x="677334" y="764499"/>
            <a:ext cx="8596668" cy="5276864"/>
          </a:xfrm>
        </p:spPr>
        <p:txBody>
          <a:bodyPr/>
          <a:lstStyle/>
          <a:p>
            <a:pPr algn="ctr"/>
            <a:endParaRPr lang="en-US" sz="6000" dirty="0"/>
          </a:p>
          <a:p>
            <a:pPr algn="ctr"/>
            <a:endParaRPr lang="en-US" sz="6000" dirty="0"/>
          </a:p>
          <a:p>
            <a:pPr marL="0" indent="0" algn="ctr">
              <a:buNone/>
            </a:pPr>
            <a:r>
              <a:rPr lang="en-US" sz="6000" dirty="0">
                <a:solidFill>
                  <a:schemeClr val="bg2">
                    <a:lumMod val="50000"/>
                  </a:schemeClr>
                </a:solidFill>
              </a:rPr>
              <a:t>Questions?</a:t>
            </a:r>
          </a:p>
          <a:p>
            <a:pPr marL="0" indent="0" algn="ctr">
              <a:buNone/>
            </a:pPr>
            <a:endParaRPr lang="en-US" sz="6000" dirty="0"/>
          </a:p>
          <a:p>
            <a:endParaRPr lang="en-US" dirty="0"/>
          </a:p>
        </p:txBody>
      </p:sp>
    </p:spTree>
    <p:extLst>
      <p:ext uri="{BB962C8B-B14F-4D97-AF65-F5344CB8AC3E}">
        <p14:creationId xmlns:p14="http://schemas.microsoft.com/office/powerpoint/2010/main" val="378843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4306C-A995-4046-A058-95467A685A3B}"/>
              </a:ext>
            </a:extLst>
          </p:cNvPr>
          <p:cNvSpPr>
            <a:spLocks noGrp="1"/>
          </p:cNvSpPr>
          <p:nvPr>
            <p:ph type="title"/>
          </p:nvPr>
        </p:nvSpPr>
        <p:spPr/>
        <p:txBody>
          <a:bodyPr/>
          <a:lstStyle/>
          <a:p>
            <a:pPr algn="ctr"/>
            <a:r>
              <a:rPr lang="en-US" dirty="0">
                <a:solidFill>
                  <a:schemeClr val="bg2">
                    <a:lumMod val="50000"/>
                  </a:schemeClr>
                </a:solidFill>
              </a:rPr>
              <a:t>Reminders</a:t>
            </a:r>
          </a:p>
        </p:txBody>
      </p:sp>
      <p:sp>
        <p:nvSpPr>
          <p:cNvPr id="6" name="Content Placeholder 5">
            <a:extLst>
              <a:ext uri="{FF2B5EF4-FFF2-40B4-BE49-F238E27FC236}">
                <a16:creationId xmlns:a16="http://schemas.microsoft.com/office/drawing/2014/main" id="{CE240617-051D-7041-A2A8-D002B40E4039}"/>
              </a:ext>
            </a:extLst>
          </p:cNvPr>
          <p:cNvSpPr>
            <a:spLocks noGrp="1"/>
          </p:cNvSpPr>
          <p:nvPr>
            <p:ph idx="1"/>
          </p:nvPr>
        </p:nvSpPr>
        <p:spPr>
          <a:xfrm>
            <a:off x="677334" y="1409075"/>
            <a:ext cx="8596668" cy="4632287"/>
          </a:xfrm>
        </p:spPr>
        <p:txBody>
          <a:bodyPr/>
          <a:lstStyle/>
          <a:p>
            <a:r>
              <a:rPr lang="en-US" sz="2800" dirty="0">
                <a:solidFill>
                  <a:schemeClr val="bg2">
                    <a:lumMod val="50000"/>
                  </a:schemeClr>
                </a:solidFill>
              </a:rPr>
              <a:t>Pirate Pride T-shirts - $12.00</a:t>
            </a:r>
          </a:p>
          <a:p>
            <a:r>
              <a:rPr lang="en-US" sz="2800" dirty="0">
                <a:solidFill>
                  <a:schemeClr val="bg2">
                    <a:lumMod val="50000"/>
                  </a:schemeClr>
                </a:solidFill>
              </a:rPr>
              <a:t>Workbook fee - $16 (checks to Northside Elementary)</a:t>
            </a:r>
          </a:p>
          <a:p>
            <a:r>
              <a:rPr lang="en-US" sz="2800" dirty="0">
                <a:solidFill>
                  <a:schemeClr val="bg2">
                    <a:lumMod val="50000"/>
                  </a:schemeClr>
                </a:solidFill>
              </a:rPr>
              <a:t>Please send a water bottle with your child each day. We will not use the water fountains this year. We have bottle fillers on each hallway.</a:t>
            </a:r>
          </a:p>
          <a:p>
            <a:r>
              <a:rPr lang="en-US" sz="2800" dirty="0">
                <a:solidFill>
                  <a:schemeClr val="bg2">
                    <a:lumMod val="50000"/>
                  </a:schemeClr>
                </a:solidFill>
              </a:rPr>
              <a:t>All students, staff, and visitors should wear a mask when inside the building. Masks will be worn on the school bus as well. </a:t>
            </a:r>
          </a:p>
          <a:p>
            <a:pPr marL="0" indent="0">
              <a:buNone/>
            </a:pPr>
            <a:endParaRPr lang="en-US" dirty="0"/>
          </a:p>
        </p:txBody>
      </p:sp>
    </p:spTree>
    <p:extLst>
      <p:ext uri="{BB962C8B-B14F-4D97-AF65-F5344CB8AC3E}">
        <p14:creationId xmlns:p14="http://schemas.microsoft.com/office/powerpoint/2010/main" val="213676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06BD5-17A2-3247-B4C1-734B2C35EA7E}"/>
              </a:ext>
            </a:extLst>
          </p:cNvPr>
          <p:cNvSpPr>
            <a:spLocks noGrp="1"/>
          </p:cNvSpPr>
          <p:nvPr>
            <p:ph type="title"/>
          </p:nvPr>
        </p:nvSpPr>
        <p:spPr/>
        <p:txBody>
          <a:bodyPr>
            <a:normAutofit/>
          </a:bodyPr>
          <a:lstStyle/>
          <a:p>
            <a:pPr algn="ctr"/>
            <a:r>
              <a:rPr lang="en-US" sz="4400" dirty="0">
                <a:solidFill>
                  <a:schemeClr val="bg2">
                    <a:lumMod val="50000"/>
                  </a:schemeClr>
                </a:solidFill>
              </a:rPr>
              <a:t>Transportation Text Alerts</a:t>
            </a:r>
          </a:p>
        </p:txBody>
      </p:sp>
      <p:sp>
        <p:nvSpPr>
          <p:cNvPr id="3" name="Content Placeholder 2">
            <a:extLst>
              <a:ext uri="{FF2B5EF4-FFF2-40B4-BE49-F238E27FC236}">
                <a16:creationId xmlns:a16="http://schemas.microsoft.com/office/drawing/2014/main" id="{813897BB-0856-A049-8097-C72425BE3F0E}"/>
              </a:ext>
            </a:extLst>
          </p:cNvPr>
          <p:cNvSpPr>
            <a:spLocks noGrp="1"/>
          </p:cNvSpPr>
          <p:nvPr>
            <p:ph idx="1"/>
          </p:nvPr>
        </p:nvSpPr>
        <p:spPr/>
        <p:txBody>
          <a:bodyPr>
            <a:normAutofit/>
          </a:bodyPr>
          <a:lstStyle/>
          <a:p>
            <a:r>
              <a:rPr lang="en-US" sz="3200" dirty="0">
                <a:solidFill>
                  <a:schemeClr val="bg2">
                    <a:lumMod val="50000"/>
                  </a:schemeClr>
                </a:solidFill>
              </a:rPr>
              <a:t>To receive text alerts related to Northside bus routes: Text @</a:t>
            </a:r>
            <a:r>
              <a:rPr lang="en-US" sz="3200" dirty="0" err="1">
                <a:solidFill>
                  <a:schemeClr val="bg2">
                    <a:lumMod val="50000"/>
                  </a:schemeClr>
                </a:solidFill>
              </a:rPr>
              <a:t>busnsele</a:t>
            </a:r>
            <a:r>
              <a:rPr lang="en-US" sz="3200" dirty="0">
                <a:solidFill>
                  <a:schemeClr val="bg2">
                    <a:lumMod val="50000"/>
                  </a:schemeClr>
                </a:solidFill>
              </a:rPr>
              <a:t> to 81010.</a:t>
            </a:r>
          </a:p>
          <a:p>
            <a:r>
              <a:rPr lang="en-US" sz="3200" dirty="0">
                <a:solidFill>
                  <a:schemeClr val="bg2">
                    <a:lumMod val="50000"/>
                  </a:schemeClr>
                </a:solidFill>
              </a:rPr>
              <a:t>These alerts will let you know about substitute buses and late buses. </a:t>
            </a:r>
          </a:p>
        </p:txBody>
      </p:sp>
    </p:spTree>
    <p:extLst>
      <p:ext uri="{BB962C8B-B14F-4D97-AF65-F5344CB8AC3E}">
        <p14:creationId xmlns:p14="http://schemas.microsoft.com/office/powerpoint/2010/main" val="3662881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DA3B6-74B3-0A45-AD6B-4A76C702D810}"/>
              </a:ext>
            </a:extLst>
          </p:cNvPr>
          <p:cNvSpPr>
            <a:spLocks noGrp="1"/>
          </p:cNvSpPr>
          <p:nvPr>
            <p:ph type="title"/>
          </p:nvPr>
        </p:nvSpPr>
        <p:spPr>
          <a:xfrm>
            <a:off x="677334" y="609600"/>
            <a:ext cx="8596668" cy="724525"/>
          </a:xfrm>
        </p:spPr>
        <p:txBody>
          <a:bodyPr>
            <a:normAutofit/>
          </a:bodyPr>
          <a:lstStyle/>
          <a:p>
            <a:pPr algn="ctr"/>
            <a:r>
              <a:rPr lang="en-US" sz="4000" dirty="0">
                <a:solidFill>
                  <a:schemeClr val="bg2">
                    <a:lumMod val="50000"/>
                  </a:schemeClr>
                </a:solidFill>
              </a:rPr>
              <a:t>Arrivals/Dismissals</a:t>
            </a:r>
          </a:p>
        </p:txBody>
      </p:sp>
      <p:sp>
        <p:nvSpPr>
          <p:cNvPr id="3" name="Content Placeholder 2">
            <a:extLst>
              <a:ext uri="{FF2B5EF4-FFF2-40B4-BE49-F238E27FC236}">
                <a16:creationId xmlns:a16="http://schemas.microsoft.com/office/drawing/2014/main" id="{FDB21892-909F-B24D-8BE2-6DC44BB7810A}"/>
              </a:ext>
            </a:extLst>
          </p:cNvPr>
          <p:cNvSpPr>
            <a:spLocks noGrp="1"/>
          </p:cNvSpPr>
          <p:nvPr>
            <p:ph idx="1"/>
          </p:nvPr>
        </p:nvSpPr>
        <p:spPr>
          <a:xfrm>
            <a:off x="677334" y="1334125"/>
            <a:ext cx="8596668" cy="4707237"/>
          </a:xfrm>
        </p:spPr>
        <p:txBody>
          <a:bodyPr>
            <a:normAutofit lnSpcReduction="10000"/>
          </a:bodyPr>
          <a:lstStyle/>
          <a:p>
            <a:r>
              <a:rPr lang="en-US" sz="2400" dirty="0">
                <a:solidFill>
                  <a:schemeClr val="bg2">
                    <a:lumMod val="50000"/>
                  </a:schemeClr>
                </a:solidFill>
              </a:rPr>
              <a:t>Arrival – students may arrive at school between 7:00 - 7:30 a.m.</a:t>
            </a:r>
          </a:p>
          <a:p>
            <a:r>
              <a:rPr lang="en-US" sz="2400" dirty="0">
                <a:solidFill>
                  <a:schemeClr val="bg2">
                    <a:lumMod val="50000"/>
                  </a:schemeClr>
                </a:solidFill>
              </a:rPr>
              <a:t>Students arriving after 7:30 are considered tardy. </a:t>
            </a:r>
          </a:p>
          <a:p>
            <a:r>
              <a:rPr lang="en-US" sz="2400" dirty="0">
                <a:solidFill>
                  <a:schemeClr val="bg2">
                    <a:lumMod val="50000"/>
                  </a:schemeClr>
                </a:solidFill>
              </a:rPr>
              <a:t>Early Dismissal/Checkout- If you need to check your child out early, please do so before 1:30 (Monday, Tuesday, Thursday, and Friday) and 1:00 (Wednesday).</a:t>
            </a:r>
          </a:p>
          <a:p>
            <a:r>
              <a:rPr lang="en-US" sz="2400" dirty="0">
                <a:solidFill>
                  <a:schemeClr val="bg2">
                    <a:lumMod val="50000"/>
                  </a:schemeClr>
                </a:solidFill>
              </a:rPr>
              <a:t>A valid photo ID is required to check out a student. </a:t>
            </a:r>
          </a:p>
          <a:p>
            <a:r>
              <a:rPr lang="en-US" sz="2400" dirty="0">
                <a:solidFill>
                  <a:schemeClr val="bg2">
                    <a:lumMod val="50000"/>
                  </a:schemeClr>
                </a:solidFill>
              </a:rPr>
              <a:t>Students must be at school 63% of the day to be counted as present. </a:t>
            </a:r>
          </a:p>
          <a:p>
            <a:r>
              <a:rPr lang="en-US" sz="2400" dirty="0">
                <a:solidFill>
                  <a:schemeClr val="bg2">
                    <a:lumMod val="50000"/>
                  </a:schemeClr>
                </a:solidFill>
              </a:rPr>
              <a:t>Please send an excuse with your child after every absence. </a:t>
            </a:r>
            <a:r>
              <a:rPr lang="en-US" sz="2400" b="0" i="0" dirty="0">
                <a:solidFill>
                  <a:srgbClr val="201F1E"/>
                </a:solidFill>
                <a:effectLst/>
                <a:latin typeface="Tahoma" panose="020B0604030504040204" pitchFamily="34" charset="0"/>
              </a:rPr>
              <a:t>Please see page 6 of PPSD’s Student/Parent Handbook.</a:t>
            </a:r>
            <a:endParaRPr lang="en-US" sz="2400" dirty="0">
              <a:solidFill>
                <a:schemeClr val="bg2">
                  <a:lumMod val="50000"/>
                </a:schemeClr>
              </a:solidFill>
            </a:endParaRPr>
          </a:p>
        </p:txBody>
      </p:sp>
    </p:spTree>
    <p:extLst>
      <p:ext uri="{BB962C8B-B14F-4D97-AF65-F5344CB8AC3E}">
        <p14:creationId xmlns:p14="http://schemas.microsoft.com/office/powerpoint/2010/main" val="2571147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2156A-B13F-C543-AA6A-0F9C0CEBE199}"/>
              </a:ext>
            </a:extLst>
          </p:cNvPr>
          <p:cNvSpPr>
            <a:spLocks noGrp="1"/>
          </p:cNvSpPr>
          <p:nvPr>
            <p:ph type="title"/>
          </p:nvPr>
        </p:nvSpPr>
        <p:spPr>
          <a:xfrm>
            <a:off x="677334" y="609600"/>
            <a:ext cx="8596668" cy="889416"/>
          </a:xfrm>
        </p:spPr>
        <p:txBody>
          <a:bodyPr>
            <a:normAutofit/>
          </a:bodyPr>
          <a:lstStyle/>
          <a:p>
            <a:pPr algn="ctr"/>
            <a:r>
              <a:rPr lang="en-US" sz="4400" dirty="0">
                <a:solidFill>
                  <a:schemeClr val="bg2">
                    <a:lumMod val="50000"/>
                  </a:schemeClr>
                </a:solidFill>
              </a:rPr>
              <a:t>Lunch Reminders</a:t>
            </a:r>
          </a:p>
        </p:txBody>
      </p:sp>
      <p:sp>
        <p:nvSpPr>
          <p:cNvPr id="3" name="Content Placeholder 2">
            <a:extLst>
              <a:ext uri="{FF2B5EF4-FFF2-40B4-BE49-F238E27FC236}">
                <a16:creationId xmlns:a16="http://schemas.microsoft.com/office/drawing/2014/main" id="{93C06E32-538E-824A-BF5A-47A5848B89AF}"/>
              </a:ext>
            </a:extLst>
          </p:cNvPr>
          <p:cNvSpPr>
            <a:spLocks noGrp="1"/>
          </p:cNvSpPr>
          <p:nvPr>
            <p:ph idx="1"/>
          </p:nvPr>
        </p:nvSpPr>
        <p:spPr>
          <a:xfrm>
            <a:off x="677334" y="1499017"/>
            <a:ext cx="8596668" cy="4542346"/>
          </a:xfrm>
        </p:spPr>
        <p:txBody>
          <a:bodyPr>
            <a:normAutofit/>
          </a:bodyPr>
          <a:lstStyle/>
          <a:p>
            <a:r>
              <a:rPr lang="en-US" sz="2800" dirty="0">
                <a:solidFill>
                  <a:schemeClr val="bg2">
                    <a:lumMod val="50000"/>
                  </a:schemeClr>
                </a:solidFill>
              </a:rPr>
              <a:t>Student meals are free this year for both breakfast and lunch.</a:t>
            </a:r>
          </a:p>
          <a:p>
            <a:r>
              <a:rPr lang="en-US" sz="2800" dirty="0">
                <a:solidFill>
                  <a:schemeClr val="bg2">
                    <a:lumMod val="50000"/>
                  </a:schemeClr>
                </a:solidFill>
              </a:rPr>
              <a:t>To allow for social distancing, we will rotate weekly eating in the cafeteria and your child’s classroom. </a:t>
            </a:r>
          </a:p>
          <a:p>
            <a:r>
              <a:rPr lang="en-US" sz="2800" dirty="0">
                <a:solidFill>
                  <a:schemeClr val="bg2">
                    <a:lumMod val="50000"/>
                  </a:schemeClr>
                </a:solidFill>
              </a:rPr>
              <a:t>Unfortunately, we will not be allowed to have lunch guests this year. </a:t>
            </a:r>
          </a:p>
          <a:p>
            <a:r>
              <a:rPr lang="en-US" sz="2800" dirty="0">
                <a:solidFill>
                  <a:schemeClr val="bg2">
                    <a:lumMod val="50000"/>
                  </a:schemeClr>
                </a:solidFill>
              </a:rPr>
              <a:t>Any treats sent to school must be store bought (no homemade goodies, please).</a:t>
            </a:r>
          </a:p>
        </p:txBody>
      </p:sp>
    </p:spTree>
    <p:extLst>
      <p:ext uri="{BB962C8B-B14F-4D97-AF65-F5344CB8AC3E}">
        <p14:creationId xmlns:p14="http://schemas.microsoft.com/office/powerpoint/2010/main" val="940503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F1231-2A2A-F649-B2A9-4C1BE38D5416}"/>
              </a:ext>
            </a:extLst>
          </p:cNvPr>
          <p:cNvSpPr>
            <a:spLocks noGrp="1"/>
          </p:cNvSpPr>
          <p:nvPr>
            <p:ph type="title"/>
          </p:nvPr>
        </p:nvSpPr>
        <p:spPr>
          <a:xfrm>
            <a:off x="677334" y="609600"/>
            <a:ext cx="8596668" cy="814466"/>
          </a:xfrm>
        </p:spPr>
        <p:txBody>
          <a:bodyPr/>
          <a:lstStyle/>
          <a:p>
            <a:pPr algn="ctr"/>
            <a:r>
              <a:rPr lang="en-US" dirty="0">
                <a:solidFill>
                  <a:schemeClr val="bg2">
                    <a:lumMod val="50000"/>
                  </a:schemeClr>
                </a:solidFill>
              </a:rPr>
              <a:t>Healthy Pirates at School</a:t>
            </a:r>
          </a:p>
        </p:txBody>
      </p:sp>
      <p:sp>
        <p:nvSpPr>
          <p:cNvPr id="3" name="Content Placeholder 2">
            <a:extLst>
              <a:ext uri="{FF2B5EF4-FFF2-40B4-BE49-F238E27FC236}">
                <a16:creationId xmlns:a16="http://schemas.microsoft.com/office/drawing/2014/main" id="{F80CC4BD-E20F-FB44-9459-16D9C5DB808E}"/>
              </a:ext>
            </a:extLst>
          </p:cNvPr>
          <p:cNvSpPr>
            <a:spLocks noGrp="1"/>
          </p:cNvSpPr>
          <p:nvPr>
            <p:ph idx="1"/>
          </p:nvPr>
        </p:nvSpPr>
        <p:spPr>
          <a:xfrm>
            <a:off x="677334" y="1424067"/>
            <a:ext cx="8596668" cy="4617296"/>
          </a:xfrm>
        </p:spPr>
        <p:txBody>
          <a:bodyPr>
            <a:normAutofit/>
          </a:bodyPr>
          <a:lstStyle/>
          <a:p>
            <a:pPr fontAlgn="base"/>
            <a:r>
              <a:rPr lang="en-US" sz="2400" b="1" dirty="0">
                <a:solidFill>
                  <a:schemeClr val="bg2">
                    <a:lumMod val="50000"/>
                  </a:schemeClr>
                </a:solidFill>
              </a:rPr>
              <a:t>Students SHOULD NOT attend school if they have any of the following:  </a:t>
            </a:r>
            <a:r>
              <a:rPr lang="en-US" sz="2400" dirty="0">
                <a:solidFill>
                  <a:schemeClr val="bg2">
                    <a:lumMod val="50000"/>
                  </a:schemeClr>
                </a:solidFill>
              </a:rPr>
              <a:t>​</a:t>
            </a:r>
          </a:p>
          <a:p>
            <a:pPr fontAlgn="base"/>
            <a:r>
              <a:rPr lang="en-US" sz="2400" b="1" dirty="0">
                <a:solidFill>
                  <a:schemeClr val="bg2">
                    <a:lumMod val="50000"/>
                  </a:schemeClr>
                </a:solidFill>
              </a:rPr>
              <a:t>Fever of 100˚ or greater; chills; nausea/vomiting;  diarrhea; severe sore throat/earache/headache; persistent cough; contagious rash; pink eye. </a:t>
            </a:r>
            <a:r>
              <a:rPr lang="en-US" sz="2400" dirty="0">
                <a:solidFill>
                  <a:schemeClr val="bg2">
                    <a:lumMod val="50000"/>
                  </a:schemeClr>
                </a:solidFill>
              </a:rPr>
              <a:t>​</a:t>
            </a:r>
          </a:p>
          <a:p>
            <a:pPr fontAlgn="base"/>
            <a:r>
              <a:rPr lang="en-US" sz="2400" b="1" dirty="0">
                <a:solidFill>
                  <a:schemeClr val="bg2">
                    <a:lumMod val="50000"/>
                  </a:schemeClr>
                </a:solidFill>
              </a:rPr>
              <a:t>Your child’s temperature will be checked upon entering the building each morning.  If your child has a temperature of more than 100˚, we will contact you to come to check your child out from school.  </a:t>
            </a:r>
            <a:endParaRPr lang="en-US" sz="2400" dirty="0">
              <a:solidFill>
                <a:schemeClr val="bg2">
                  <a:lumMod val="50000"/>
                </a:schemeClr>
              </a:solidFill>
            </a:endParaRPr>
          </a:p>
        </p:txBody>
      </p:sp>
    </p:spTree>
    <p:extLst>
      <p:ext uri="{BB962C8B-B14F-4D97-AF65-F5344CB8AC3E}">
        <p14:creationId xmlns:p14="http://schemas.microsoft.com/office/powerpoint/2010/main" val="1063786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C81FC-165F-AD4E-B4A2-6C2268354F85}"/>
              </a:ext>
            </a:extLst>
          </p:cNvPr>
          <p:cNvSpPr>
            <a:spLocks noGrp="1"/>
          </p:cNvSpPr>
          <p:nvPr>
            <p:ph type="title"/>
          </p:nvPr>
        </p:nvSpPr>
        <p:spPr>
          <a:xfrm>
            <a:off x="677334" y="609600"/>
            <a:ext cx="8596668" cy="709534"/>
          </a:xfrm>
        </p:spPr>
        <p:txBody>
          <a:bodyPr/>
          <a:lstStyle/>
          <a:p>
            <a:pPr algn="ctr"/>
            <a:r>
              <a:rPr lang="en-US" dirty="0">
                <a:solidFill>
                  <a:schemeClr val="bg2">
                    <a:lumMod val="50000"/>
                  </a:schemeClr>
                </a:solidFill>
              </a:rPr>
              <a:t>Communication</a:t>
            </a:r>
          </a:p>
        </p:txBody>
      </p:sp>
      <p:sp>
        <p:nvSpPr>
          <p:cNvPr id="3" name="Content Placeholder 2">
            <a:extLst>
              <a:ext uri="{FF2B5EF4-FFF2-40B4-BE49-F238E27FC236}">
                <a16:creationId xmlns:a16="http://schemas.microsoft.com/office/drawing/2014/main" id="{7B93D7DC-58A6-3944-AFC5-A2091C3904D7}"/>
              </a:ext>
            </a:extLst>
          </p:cNvPr>
          <p:cNvSpPr>
            <a:spLocks noGrp="1"/>
          </p:cNvSpPr>
          <p:nvPr>
            <p:ph idx="1"/>
          </p:nvPr>
        </p:nvSpPr>
        <p:spPr>
          <a:xfrm>
            <a:off x="677334" y="1319135"/>
            <a:ext cx="8596668" cy="5066676"/>
          </a:xfrm>
        </p:spPr>
        <p:txBody>
          <a:bodyPr>
            <a:normAutofit/>
          </a:bodyPr>
          <a:lstStyle/>
          <a:p>
            <a:r>
              <a:rPr lang="en-US" sz="2400" dirty="0">
                <a:solidFill>
                  <a:schemeClr val="bg2">
                    <a:lumMod val="50000"/>
                  </a:schemeClr>
                </a:solidFill>
              </a:rPr>
              <a:t>Signed papers will come home weekly. Please look over these with your child, sign them, and return them to school the next day. </a:t>
            </a:r>
          </a:p>
          <a:p>
            <a:r>
              <a:rPr lang="en-US" sz="2400" dirty="0">
                <a:solidFill>
                  <a:schemeClr val="bg2">
                    <a:lumMod val="50000"/>
                  </a:schemeClr>
                </a:solidFill>
              </a:rPr>
              <a:t>Planners will come home each day with your child. Please check this daily too as it is one of the main ways your teacher will communicate with you. </a:t>
            </a:r>
          </a:p>
          <a:p>
            <a:r>
              <a:rPr lang="en-US" sz="2400" dirty="0">
                <a:solidFill>
                  <a:schemeClr val="bg2">
                    <a:lumMod val="50000"/>
                  </a:schemeClr>
                </a:solidFill>
              </a:rPr>
              <a:t>Homework – please check the newsletter and planner each day for homework. </a:t>
            </a:r>
          </a:p>
          <a:p>
            <a:r>
              <a:rPr lang="en-US" sz="2400" dirty="0">
                <a:solidFill>
                  <a:schemeClr val="bg2">
                    <a:lumMod val="50000"/>
                  </a:schemeClr>
                </a:solidFill>
              </a:rPr>
              <a:t>Please visit our school, district, and teacher websites often. You will find valuable resources and important information housed on these websites. www.pearlk12.com</a:t>
            </a:r>
          </a:p>
        </p:txBody>
      </p:sp>
    </p:spTree>
    <p:extLst>
      <p:ext uri="{BB962C8B-B14F-4D97-AF65-F5344CB8AC3E}">
        <p14:creationId xmlns:p14="http://schemas.microsoft.com/office/powerpoint/2010/main" val="3280149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E2BE-0F90-3F40-9151-C3DDF3FC3CD2}"/>
              </a:ext>
            </a:extLst>
          </p:cNvPr>
          <p:cNvSpPr>
            <a:spLocks noGrp="1"/>
          </p:cNvSpPr>
          <p:nvPr>
            <p:ph type="title"/>
          </p:nvPr>
        </p:nvSpPr>
        <p:spPr>
          <a:xfrm>
            <a:off x="677334" y="609600"/>
            <a:ext cx="8596668" cy="814466"/>
          </a:xfrm>
        </p:spPr>
        <p:txBody>
          <a:bodyPr/>
          <a:lstStyle/>
          <a:p>
            <a:pPr algn="ctr"/>
            <a:r>
              <a:rPr lang="en-US" dirty="0">
                <a:solidFill>
                  <a:schemeClr val="bg2">
                    <a:lumMod val="50000"/>
                  </a:schemeClr>
                </a:solidFill>
              </a:rPr>
              <a:t>Google Classroom</a:t>
            </a:r>
          </a:p>
        </p:txBody>
      </p:sp>
      <p:sp>
        <p:nvSpPr>
          <p:cNvPr id="3" name="Content Placeholder 2">
            <a:extLst>
              <a:ext uri="{FF2B5EF4-FFF2-40B4-BE49-F238E27FC236}">
                <a16:creationId xmlns:a16="http://schemas.microsoft.com/office/drawing/2014/main" id="{2AFE06C3-F5B5-AF4D-AA53-658672065DB4}"/>
              </a:ext>
            </a:extLst>
          </p:cNvPr>
          <p:cNvSpPr>
            <a:spLocks noGrp="1"/>
          </p:cNvSpPr>
          <p:nvPr>
            <p:ph idx="1"/>
          </p:nvPr>
        </p:nvSpPr>
        <p:spPr>
          <a:xfrm>
            <a:off x="677334" y="1424067"/>
            <a:ext cx="8596668" cy="4617296"/>
          </a:xfrm>
        </p:spPr>
        <p:txBody>
          <a:bodyPr>
            <a:normAutofit/>
          </a:bodyPr>
          <a:lstStyle/>
          <a:p>
            <a:r>
              <a:rPr lang="en-US" sz="2800" dirty="0">
                <a:solidFill>
                  <a:schemeClr val="bg2">
                    <a:lumMod val="50000"/>
                  </a:schemeClr>
                </a:solidFill>
              </a:rPr>
              <a:t>Students will be learning how to use Google Classroom while at school. In case we have to use the virtual model for school at any point during the school year, students will be familiar with using this learning system. </a:t>
            </a:r>
          </a:p>
        </p:txBody>
      </p:sp>
    </p:spTree>
    <p:extLst>
      <p:ext uri="{BB962C8B-B14F-4D97-AF65-F5344CB8AC3E}">
        <p14:creationId xmlns:p14="http://schemas.microsoft.com/office/powerpoint/2010/main" val="510325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8E43ED-7BFB-46AD-AFFC-BD5FA3E33EAC}"/>
              </a:ext>
            </a:extLst>
          </p:cNvPr>
          <p:cNvSpPr txBox="1"/>
          <p:nvPr/>
        </p:nvSpPr>
        <p:spPr>
          <a:xfrm>
            <a:off x="678094" y="750013"/>
            <a:ext cx="10507107" cy="1200329"/>
          </a:xfrm>
          <a:prstGeom prst="rect">
            <a:avLst/>
          </a:prstGeom>
          <a:noFill/>
        </p:spPr>
        <p:txBody>
          <a:bodyPr wrap="none" rtlCol="0">
            <a:spAutoFit/>
          </a:bodyPr>
          <a:lstStyle/>
          <a:p>
            <a:r>
              <a:rPr lang="en-US" u="sng" dirty="0"/>
              <a:t>Friendly Reminders</a:t>
            </a:r>
          </a:p>
          <a:p>
            <a:pPr marL="342900" indent="-342900">
              <a:buAutoNum type="arabicPeriod"/>
            </a:pPr>
            <a:r>
              <a:rPr lang="en-US" dirty="0"/>
              <a:t>P.E. is on Monday! Please remember to send your child in tennis shoes!</a:t>
            </a:r>
          </a:p>
          <a:p>
            <a:pPr marL="342900" indent="-342900">
              <a:buAutoNum type="arabicPeriod"/>
            </a:pPr>
            <a:r>
              <a:rPr lang="en-US" dirty="0"/>
              <a:t>Please have your child wear a clean mask to school.</a:t>
            </a:r>
          </a:p>
          <a:p>
            <a:pPr marL="342900" indent="-342900">
              <a:buAutoNum type="arabicPeriod"/>
            </a:pPr>
            <a:r>
              <a:rPr lang="en-US" dirty="0"/>
              <a:t>I will check all homework on Friday, and your child will receive tickets for </a:t>
            </a:r>
            <a:r>
              <a:rPr lang="en-US"/>
              <a:t>completed homework.</a:t>
            </a:r>
            <a:endParaRPr lang="en-US" dirty="0"/>
          </a:p>
        </p:txBody>
      </p:sp>
    </p:spTree>
    <p:extLst>
      <p:ext uri="{BB962C8B-B14F-4D97-AF65-F5344CB8AC3E}">
        <p14:creationId xmlns:p14="http://schemas.microsoft.com/office/powerpoint/2010/main" val="2456014"/>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CF3C62CF651074ABA61430D60F33D85" ma:contentTypeVersion="9" ma:contentTypeDescription="Create a new document." ma:contentTypeScope="" ma:versionID="eb85860315ffb83f0f0c7a103b41dc54">
  <xsd:schema xmlns:xsd="http://www.w3.org/2001/XMLSchema" xmlns:xs="http://www.w3.org/2001/XMLSchema" xmlns:p="http://schemas.microsoft.com/office/2006/metadata/properties" xmlns:ns3="95772492-ede4-479f-a9cf-4b12a6003b92" targetNamespace="http://schemas.microsoft.com/office/2006/metadata/properties" ma:root="true" ma:fieldsID="c9a78f4e88e6cb790c3b8ec8923def18" ns3:_="">
    <xsd:import namespace="95772492-ede4-479f-a9cf-4b12a6003b9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772492-ede4-479f-a9cf-4b12a6003b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D379BDB-AC6B-4D95-B2C4-93389027E18F}">
  <ds:schemaRefs>
    <ds:schemaRef ds:uri="http://schemas.microsoft.com/sharepoint/v3/contenttype/forms"/>
  </ds:schemaRefs>
</ds:datastoreItem>
</file>

<file path=customXml/itemProps2.xml><?xml version="1.0" encoding="utf-8"?>
<ds:datastoreItem xmlns:ds="http://schemas.openxmlformats.org/officeDocument/2006/customXml" ds:itemID="{D4BDB702-885A-4CA1-9DB5-932D64389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772492-ede4-479f-a9cf-4b12a6003b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00A5F5-E19F-4DD8-9D0B-699968BC2AAB}">
  <ds:schemaRefs>
    <ds:schemaRef ds:uri="http://purl.org/dc/elements/1.1/"/>
    <ds:schemaRef ds:uri="95772492-ede4-479f-a9cf-4b12a6003b92"/>
    <ds:schemaRef ds:uri="http://schemas.microsoft.com/office/infopath/2007/PartnerControls"/>
    <ds:schemaRef ds:uri="http://schemas.microsoft.com/office/2006/documentManagement/types"/>
    <ds:schemaRef ds:uri="http://purl.org/dc/dcmitype/"/>
    <ds:schemaRef ds:uri="http://purl.org/dc/terms/"/>
    <ds:schemaRef ds:uri="http://schemas.microsoft.com/office/2006/metadata/properties"/>
    <ds:schemaRef ds:uri="http://www.w3.org/XML/1998/namespac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{9EDC4E73-A125-554D-8699-849A516C0BE5}tf10001060</Template>
  <TotalTime>118</TotalTime>
  <Words>581</Words>
  <Application>Microsoft Macintosh PowerPoint</Application>
  <PresentationFormat>Widescreen</PresentationFormat>
  <Paragraphs>41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Tahoma</vt:lpstr>
      <vt:lpstr>Trebuchet MS</vt:lpstr>
      <vt:lpstr>Wingdings 3</vt:lpstr>
      <vt:lpstr>Facet</vt:lpstr>
      <vt:lpstr>Open House 2021 - 2022</vt:lpstr>
      <vt:lpstr>Reminders</vt:lpstr>
      <vt:lpstr>Transportation Text Alerts</vt:lpstr>
      <vt:lpstr>Arrivals/Dismissals</vt:lpstr>
      <vt:lpstr>Lunch Reminders</vt:lpstr>
      <vt:lpstr>Healthy Pirates at School</vt:lpstr>
      <vt:lpstr>Communication</vt:lpstr>
      <vt:lpstr>Google Classroom</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House 2021 - 2022</dc:title>
  <dc:creator>Bailey, Laurin</dc:creator>
  <cp:lastModifiedBy>Wilson, Heather</cp:lastModifiedBy>
  <cp:revision>3</cp:revision>
  <dcterms:created xsi:type="dcterms:W3CDTF">2021-08-19T16:27:24Z</dcterms:created>
  <dcterms:modified xsi:type="dcterms:W3CDTF">2021-08-24T18:28:21Z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0x0101008CF3C62CF651074ABA61430D60F33D85</vt:lpwstr>
  </property>
</Properties>
</file>