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57" r:id="rId2"/>
    <p:sldId id="258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63"/>
    <p:restoredTop sz="91408"/>
  </p:normalViewPr>
  <p:slideViewPr>
    <p:cSldViewPr snapToGrid="0">
      <p:cViewPr varScale="1">
        <p:scale>
          <a:sx n="84" d="100"/>
          <a:sy n="84" d="100"/>
        </p:scale>
        <p:origin x="31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1EE39C-728E-4893-8CC9-898313FF2EAE}" type="datetimeFigureOut">
              <a:rPr lang="en-US" smtClean="0"/>
              <a:t>8/26/23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271A0-D12D-4B64-A979-CB778D675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439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2271A0-D12D-4B64-A979-CB778D6757E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283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0EB5-FB89-4C7A-AB09-D3A4A6E9B6CF}" type="datetimeFigureOut">
              <a:rPr lang="en-US" smtClean="0"/>
              <a:t>8/26/23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954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0EB5-FB89-4C7A-AB09-D3A4A6E9B6CF}" type="datetimeFigureOut">
              <a:rPr lang="en-US" smtClean="0"/>
              <a:t>8/26/23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0EB5-FB89-4C7A-AB09-D3A4A6E9B6CF}" type="datetimeFigureOut">
              <a:rPr lang="en-US" smtClean="0"/>
              <a:t>8/26/23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867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0EB5-FB89-4C7A-AB09-D3A4A6E9B6CF}" type="datetimeFigureOut">
              <a:rPr lang="en-US" smtClean="0"/>
              <a:t>8/26/23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466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0EB5-FB89-4C7A-AB09-D3A4A6E9B6CF}" type="datetimeFigureOut">
              <a:rPr lang="en-US" smtClean="0"/>
              <a:t>8/26/23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325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0EB5-FB89-4C7A-AB09-D3A4A6E9B6CF}" type="datetimeFigureOut">
              <a:rPr lang="en-US" smtClean="0"/>
              <a:t>8/26/23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374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0EB5-FB89-4C7A-AB09-D3A4A6E9B6CF}" type="datetimeFigureOut">
              <a:rPr lang="en-US" smtClean="0"/>
              <a:t>8/26/23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688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0EB5-FB89-4C7A-AB09-D3A4A6E9B6CF}" type="datetimeFigureOut">
              <a:rPr lang="en-US" smtClean="0"/>
              <a:t>8/26/23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394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0EB5-FB89-4C7A-AB09-D3A4A6E9B6CF}" type="datetimeFigureOut">
              <a:rPr lang="en-US" smtClean="0"/>
              <a:t>8/26/23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83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0EB5-FB89-4C7A-AB09-D3A4A6E9B6CF}" type="datetimeFigureOut">
              <a:rPr lang="en-US" smtClean="0"/>
              <a:t>8/26/23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734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0EB5-FB89-4C7A-AB09-D3A4A6E9B6CF}" type="datetimeFigureOut">
              <a:rPr lang="en-US" smtClean="0"/>
              <a:t>8/26/23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0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B0EB5-FB89-4C7A-AB09-D3A4A6E9B6CF}" type="datetimeFigureOut">
              <a:rPr lang="en-US" smtClean="0"/>
              <a:t>8/26/23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580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0727" y="1877615"/>
            <a:ext cx="294453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en-US" sz="1600" dirty="0">
                <a:latin typeface="Comic Sans MS" panose="030F0702030302020204" pitchFamily="66" charset="0"/>
              </a:rPr>
              <a:t>Please remember to send a water bottle and snack daily. </a:t>
            </a:r>
          </a:p>
          <a:p>
            <a:pPr algn="ctr"/>
            <a:endParaRPr lang="en-US" sz="1600" dirty="0">
              <a:latin typeface="Comic Sans MS" panose="030F0702030302020204" pitchFamily="66" charset="0"/>
            </a:endParaRPr>
          </a:p>
          <a:p>
            <a:pPr algn="ctr"/>
            <a:r>
              <a:rPr lang="en-US" sz="1600" dirty="0">
                <a:latin typeface="Comic Sans MS" panose="030F0702030302020204" pitchFamily="66" charset="0"/>
              </a:rPr>
              <a:t>Reading homework is on the back of this newsletter and math is in the folder/sleeve behind it. 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05973" y="4233446"/>
            <a:ext cx="2322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First Grade Teachers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64652" y="1831449"/>
            <a:ext cx="33933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</a:rPr>
              <a:t>Upcoming dates and events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omic Sans MS" panose="030F0702030302020204" pitchFamily="66" charset="0"/>
              </a:rPr>
              <a:t>Progress Reports- 9/7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omic Sans MS" panose="030F0702030302020204" pitchFamily="66" charset="0"/>
              </a:rPr>
              <a:t>School Pictures-9/7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97793" y="5134883"/>
            <a:ext cx="1995181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Comic Sans MS" panose="030F0702030302020204" pitchFamily="66" charset="0"/>
              </a:rPr>
              <a:t>fox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Comic Sans MS" panose="030F0702030302020204" pitchFamily="66" charset="0"/>
              </a:rPr>
              <a:t>fib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Comic Sans MS" panose="030F0702030302020204" pitchFamily="66" charset="0"/>
              </a:rPr>
              <a:t>pod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Comic Sans MS" panose="030F0702030302020204" pitchFamily="66" charset="0"/>
              </a:rPr>
              <a:t>hog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Comic Sans MS" panose="030F0702030302020204" pitchFamily="66" charset="0"/>
              </a:rPr>
              <a:t>con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Comic Sans MS" panose="030F0702030302020204" pitchFamily="66" charset="0"/>
              </a:rPr>
              <a:t>wig </a:t>
            </a: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r>
              <a:rPr lang="en-US" b="1" u="sng" dirty="0">
                <a:latin typeface="Comic Sans MS" panose="030F0902030302020204" pitchFamily="66" charset="0"/>
              </a:rPr>
              <a:t>Super Words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Review: and, see, the, to, but, her, not, of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n-US" sz="1400" dirty="0">
                <a:latin typeface="Comic Sans MS" panose="030F0702030302020204" pitchFamily="66" charset="0"/>
              </a:rPr>
              <a:t>New: do, that, they, was</a:t>
            </a:r>
            <a:endParaRPr lang="en-US" sz="1050" dirty="0">
              <a:latin typeface="Comic Sans MS" panose="030F0702030302020204" pitchFamily="66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856067"/>
              </p:ext>
            </p:extLst>
          </p:nvPr>
        </p:nvGraphicFramePr>
        <p:xfrm>
          <a:off x="165026" y="4953224"/>
          <a:ext cx="4532767" cy="41833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808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1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73185">
                <a:tc>
                  <a:txBody>
                    <a:bodyPr/>
                    <a:lstStyle/>
                    <a:p>
                      <a:r>
                        <a:rPr lang="en-US" b="1" baseline="0" dirty="0">
                          <a:latin typeface="Comic Sans MS" panose="030F0702030302020204" pitchFamily="66" charset="0"/>
                        </a:rPr>
                        <a:t>Theme: </a:t>
                      </a:r>
                    </a:p>
                    <a:p>
                      <a:r>
                        <a:rPr lang="en-US" b="1" baseline="0" dirty="0">
                          <a:latin typeface="Comic Sans MS" panose="030F0702030302020204" pitchFamily="66" charset="0"/>
                        </a:rPr>
                        <a:t>Teamwork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mic Sans MS" panose="030F0702030302020204" pitchFamily="66" charset="0"/>
                        </a:rPr>
                        <a:t>Phonics/Reading: </a:t>
                      </a:r>
                    </a:p>
                    <a:p>
                      <a:r>
                        <a:rPr lang="en-US" dirty="0">
                          <a:latin typeface="Comic Sans MS" panose="030F0702030302020204" pitchFamily="66" charset="0"/>
                        </a:rPr>
                        <a:t>Short o</a:t>
                      </a:r>
                    </a:p>
                    <a:p>
                      <a:r>
                        <a:rPr lang="en-US" dirty="0">
                          <a:latin typeface="Comic Sans MS" panose="030F0702030302020204" pitchFamily="66" charset="0"/>
                        </a:rPr>
                        <a:t>Review short </a:t>
                      </a:r>
                      <a:r>
                        <a:rPr lang="en-US" dirty="0" err="1">
                          <a:latin typeface="Comic Sans MS" panose="030F0702030302020204" pitchFamily="66" charset="0"/>
                        </a:rPr>
                        <a:t>i</a:t>
                      </a:r>
                      <a:endParaRPr lang="en-US" dirty="0">
                        <a:latin typeface="Comic Sans MS" panose="030F0702030302020204" pitchFamily="66" charset="0"/>
                      </a:endParaRPr>
                    </a:p>
                    <a:p>
                      <a:endParaRPr lang="en-US" dirty="0">
                        <a:latin typeface="Comic Sans MS" panose="030F0702030302020204" pitchFamily="66" charset="0"/>
                      </a:endParaRPr>
                    </a:p>
                    <a:p>
                      <a:endParaRPr lang="en-US" dirty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US" b="1" dirty="0">
                          <a:latin typeface="Comic Sans MS" panose="030F0702030302020204" pitchFamily="66" charset="0"/>
                        </a:rPr>
                        <a:t>Language: </a:t>
                      </a:r>
                    </a:p>
                    <a:p>
                      <a:r>
                        <a:rPr lang="en-US" b="1" dirty="0">
                          <a:latin typeface="Comic Sans MS" panose="030F0702030302020204" pitchFamily="66" charset="0"/>
                        </a:rPr>
                        <a:t>Plural nouns 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3185">
                <a:tc>
                  <a:txBody>
                    <a:bodyPr/>
                    <a:lstStyle/>
                    <a:p>
                      <a:r>
                        <a:rPr lang="en-US" b="1" baseline="0" dirty="0">
                          <a:latin typeface="Comic Sans MS" panose="030F0702030302020204" pitchFamily="66" charset="0"/>
                        </a:rPr>
                        <a:t>Math:</a:t>
                      </a:r>
                    </a:p>
                    <a:p>
                      <a:r>
                        <a:rPr lang="en-US" b="1" baseline="0" dirty="0">
                          <a:latin typeface="Comic Sans MS" panose="030F0702030302020204" pitchFamily="66" charset="0"/>
                        </a:rPr>
                        <a:t>Add and subtract within 10 using counting strategies</a:t>
                      </a:r>
                    </a:p>
                    <a:p>
                      <a:endParaRPr lang="en-US" b="1" baseline="0" dirty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US" b="1" baseline="0" dirty="0">
                          <a:latin typeface="Comic Sans MS" panose="030F0702030302020204" pitchFamily="66" charset="0"/>
                        </a:rPr>
                        <a:t>+3 Fact test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baseline="0" dirty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US" b="1" baseline="0" dirty="0">
                          <a:latin typeface="Comic Sans MS" panose="030F0702030302020204" pitchFamily="66" charset="0"/>
                        </a:rPr>
                        <a:t>Writing:</a:t>
                      </a:r>
                    </a:p>
                    <a:p>
                      <a:r>
                        <a:rPr lang="en-US" b="1" baseline="0" dirty="0">
                          <a:latin typeface="Comic Sans MS" panose="030F0702030302020204" pitchFamily="66" charset="0"/>
                        </a:rPr>
                        <a:t>Answer questions about a story in complete sentences.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3185">
                <a:tc>
                  <a:txBody>
                    <a:bodyPr/>
                    <a:lstStyle/>
                    <a:p>
                      <a:endParaRPr lang="en-US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mic Sans MS" panose="030F0702030302020204" pitchFamily="66" charset="0"/>
                        </a:rPr>
                        <a:t>Homework:</a:t>
                      </a:r>
                    </a:p>
                    <a:p>
                      <a:r>
                        <a:rPr lang="en-US" dirty="0">
                          <a:latin typeface="Comic Sans MS" panose="030F0702030302020204" pitchFamily="66" charset="0"/>
                        </a:rPr>
                        <a:t>-Math workbook pages (Lesson 3)</a:t>
                      </a:r>
                    </a:p>
                    <a:p>
                      <a:r>
                        <a:rPr lang="en-US" dirty="0">
                          <a:latin typeface="Comic Sans MS" panose="030F0702030302020204" pitchFamily="66" charset="0"/>
                        </a:rPr>
                        <a:t>-Back of the newsletter </a:t>
                      </a:r>
                    </a:p>
                    <a:p>
                      <a:endParaRPr lang="en-US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033507" y="1436303"/>
            <a:ext cx="2507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Eyes Wide Open" panose="02000506000000020004" pitchFamily="2" charset="0"/>
              </a:rPr>
              <a:t>Week of August 28- September 1</a:t>
            </a:r>
          </a:p>
        </p:txBody>
      </p:sp>
      <p:sp>
        <p:nvSpPr>
          <p:cNvPr id="3" name="Rounded Rectangle 97">
            <a:extLst>
              <a:ext uri="{FF2B5EF4-FFF2-40B4-BE49-F238E27FC236}">
                <a16:creationId xmlns:a16="http://schemas.microsoft.com/office/drawing/2014/main" id="{D2B4793B-61A0-9F18-0C94-E82C95B18D34}"/>
              </a:ext>
            </a:extLst>
          </p:cNvPr>
          <p:cNvSpPr/>
          <p:nvPr/>
        </p:nvSpPr>
        <p:spPr>
          <a:xfrm>
            <a:off x="3629676" y="3507904"/>
            <a:ext cx="3063298" cy="1027742"/>
          </a:xfrm>
          <a:custGeom>
            <a:avLst/>
            <a:gdLst>
              <a:gd name="connsiteX0" fmla="*/ 0 w 3408674"/>
              <a:gd name="connsiteY0" fmla="*/ 159155 h 954911"/>
              <a:gd name="connsiteX1" fmla="*/ 159155 w 3408674"/>
              <a:gd name="connsiteY1" fmla="*/ 0 h 954911"/>
              <a:gd name="connsiteX2" fmla="*/ 3249519 w 3408674"/>
              <a:gd name="connsiteY2" fmla="*/ 0 h 954911"/>
              <a:gd name="connsiteX3" fmla="*/ 3408674 w 3408674"/>
              <a:gd name="connsiteY3" fmla="*/ 159155 h 954911"/>
              <a:gd name="connsiteX4" fmla="*/ 3408674 w 3408674"/>
              <a:gd name="connsiteY4" fmla="*/ 795756 h 954911"/>
              <a:gd name="connsiteX5" fmla="*/ 3249519 w 3408674"/>
              <a:gd name="connsiteY5" fmla="*/ 954911 h 954911"/>
              <a:gd name="connsiteX6" fmla="*/ 159155 w 3408674"/>
              <a:gd name="connsiteY6" fmla="*/ 954911 h 954911"/>
              <a:gd name="connsiteX7" fmla="*/ 0 w 3408674"/>
              <a:gd name="connsiteY7" fmla="*/ 795756 h 954911"/>
              <a:gd name="connsiteX8" fmla="*/ 0 w 3408674"/>
              <a:gd name="connsiteY8" fmla="*/ 159155 h 954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08674" h="954911" fill="none" extrusionOk="0">
                <a:moveTo>
                  <a:pt x="0" y="159155"/>
                </a:moveTo>
                <a:cubicBezTo>
                  <a:pt x="1899" y="75608"/>
                  <a:pt x="77730" y="1340"/>
                  <a:pt x="159155" y="0"/>
                </a:cubicBezTo>
                <a:cubicBezTo>
                  <a:pt x="859991" y="-47972"/>
                  <a:pt x="2148859" y="-135018"/>
                  <a:pt x="3249519" y="0"/>
                </a:cubicBezTo>
                <a:cubicBezTo>
                  <a:pt x="3334927" y="-11033"/>
                  <a:pt x="3404913" y="78962"/>
                  <a:pt x="3408674" y="159155"/>
                </a:cubicBezTo>
                <a:cubicBezTo>
                  <a:pt x="3370770" y="435654"/>
                  <a:pt x="3451706" y="563598"/>
                  <a:pt x="3408674" y="795756"/>
                </a:cubicBezTo>
                <a:cubicBezTo>
                  <a:pt x="3396888" y="876520"/>
                  <a:pt x="3343698" y="947660"/>
                  <a:pt x="3249519" y="954911"/>
                </a:cubicBezTo>
                <a:cubicBezTo>
                  <a:pt x="2730126" y="1035397"/>
                  <a:pt x="1701947" y="861791"/>
                  <a:pt x="159155" y="954911"/>
                </a:cubicBezTo>
                <a:cubicBezTo>
                  <a:pt x="87426" y="959067"/>
                  <a:pt x="-6601" y="877432"/>
                  <a:pt x="0" y="795756"/>
                </a:cubicBezTo>
                <a:cubicBezTo>
                  <a:pt x="-25494" y="532079"/>
                  <a:pt x="-26863" y="224049"/>
                  <a:pt x="0" y="159155"/>
                </a:cubicBezTo>
                <a:close/>
              </a:path>
              <a:path w="3408674" h="954911" stroke="0" extrusionOk="0">
                <a:moveTo>
                  <a:pt x="0" y="159155"/>
                </a:moveTo>
                <a:cubicBezTo>
                  <a:pt x="812" y="70089"/>
                  <a:pt x="69645" y="11995"/>
                  <a:pt x="159155" y="0"/>
                </a:cubicBezTo>
                <a:cubicBezTo>
                  <a:pt x="892643" y="-167747"/>
                  <a:pt x="2701617" y="44969"/>
                  <a:pt x="3249519" y="0"/>
                </a:cubicBezTo>
                <a:cubicBezTo>
                  <a:pt x="3339787" y="-59"/>
                  <a:pt x="3414516" y="62626"/>
                  <a:pt x="3408674" y="159155"/>
                </a:cubicBezTo>
                <a:cubicBezTo>
                  <a:pt x="3408501" y="471588"/>
                  <a:pt x="3365592" y="601917"/>
                  <a:pt x="3408674" y="795756"/>
                </a:cubicBezTo>
                <a:cubicBezTo>
                  <a:pt x="3411294" y="878247"/>
                  <a:pt x="3337954" y="953116"/>
                  <a:pt x="3249519" y="954911"/>
                </a:cubicBezTo>
                <a:cubicBezTo>
                  <a:pt x="2209137" y="1079008"/>
                  <a:pt x="1057669" y="907116"/>
                  <a:pt x="159155" y="954911"/>
                </a:cubicBezTo>
                <a:cubicBezTo>
                  <a:pt x="56378" y="951095"/>
                  <a:pt x="-11892" y="874838"/>
                  <a:pt x="0" y="795756"/>
                </a:cubicBezTo>
                <a:cubicBezTo>
                  <a:pt x="-55668" y="613751"/>
                  <a:pt x="-21743" y="397364"/>
                  <a:pt x="0" y="159155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LOSPERRY" panose="02000603000000000000" pitchFamily="2" charset="0"/>
                <a:ea typeface="HELLOSPERRY" panose="02000603000000000000" pitchFamily="2" charset="0"/>
              </a:rPr>
              <a:t>Student of the Week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A28666D-28B0-F1D9-6985-341705104D4D}"/>
              </a:ext>
            </a:extLst>
          </p:cNvPr>
          <p:cNvSpPr txBox="1"/>
          <p:nvPr/>
        </p:nvSpPr>
        <p:spPr>
          <a:xfrm>
            <a:off x="4986357" y="4673218"/>
            <a:ext cx="1193973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>
                <a:latin typeface="Comic Sans MS" panose="030F0902030302020204" pitchFamily="66" charset="0"/>
                <a:ea typeface="STXingkai" panose="02010800040101010101" pitchFamily="2" charset="-122"/>
              </a:rPr>
              <a:t>Spelling</a:t>
            </a:r>
            <a:endParaRPr lang="en-US" sz="3200" b="1" u="sng" dirty="0">
              <a:latin typeface="Comic Sans MS" panose="030F0902030302020204" pitchFamily="66" charset="0"/>
              <a:ea typeface="STXingkai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86899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FF700A-7236-90F2-7D23-FCEEB45BF064}"/>
              </a:ext>
            </a:extLst>
          </p:cNvPr>
          <p:cNvSpPr txBox="1"/>
          <p:nvPr/>
        </p:nvSpPr>
        <p:spPr>
          <a:xfrm>
            <a:off x="0" y="454432"/>
            <a:ext cx="6858000" cy="635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65" dirty="0">
                <a:latin typeface="Comic Sans MS" panose="030F0902030302020204" pitchFamily="66" charset="0"/>
                <a:ea typeface="Heiti TC Medium" pitchFamily="2" charset="-128"/>
              </a:rPr>
              <a:t>ELA Homework                                                              Name_____________________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789613-C99F-A383-FE76-0FA8FD796D3A}"/>
              </a:ext>
            </a:extLst>
          </p:cNvPr>
          <p:cNvSpPr txBox="1"/>
          <p:nvPr/>
        </p:nvSpPr>
        <p:spPr>
          <a:xfrm>
            <a:off x="324170" y="1235845"/>
            <a:ext cx="6209659" cy="3057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71" dirty="0">
                <a:latin typeface="Comic Sans MS" panose="030F0902030302020204" pitchFamily="66" charset="0"/>
              </a:rPr>
              <a:t>Mom</a:t>
            </a:r>
          </a:p>
          <a:p>
            <a:r>
              <a:rPr lang="en-US" sz="2400" dirty="0">
                <a:latin typeface="Comic Sans MS" panose="030F0902030302020204" pitchFamily="66" charset="0"/>
              </a:rPr>
              <a:t>Mom has a tot. Her tot is Jon. Mom got Jon and sat him on her lap. Mom had a bib for Jon. Jon had ham and a fig. Jon ran to a cot. Jon ran to the pot. Mom said “Stop Jon! The pot is hot!” Jon ran to his pop and sat on his lap. </a:t>
            </a:r>
          </a:p>
          <a:p>
            <a:endParaRPr lang="en-US" sz="2400" dirty="0">
              <a:latin typeface="Comic Sans MS" panose="030F09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0A9F22-F147-5165-A3ED-397446A69819}"/>
              </a:ext>
            </a:extLst>
          </p:cNvPr>
          <p:cNvSpPr txBox="1"/>
          <p:nvPr/>
        </p:nvSpPr>
        <p:spPr>
          <a:xfrm>
            <a:off x="0" y="4869112"/>
            <a:ext cx="6858000" cy="4274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02575" indent="-302575">
              <a:buAutoNum type="arabicPeriod"/>
            </a:pPr>
            <a:r>
              <a:rPr lang="en-US" sz="2471" dirty="0">
                <a:latin typeface="Comic Sans MS" panose="030F0902030302020204" pitchFamily="66" charset="0"/>
              </a:rPr>
              <a:t>Circle all the short o words with a </a:t>
            </a:r>
            <a:r>
              <a:rPr lang="en-US" sz="2471" u="sng" dirty="0">
                <a:latin typeface="Comic Sans MS" panose="030F0902030302020204" pitchFamily="66" charset="0"/>
              </a:rPr>
              <a:t>blue</a:t>
            </a:r>
            <a:r>
              <a:rPr lang="en-US" sz="2471" dirty="0">
                <a:latin typeface="Comic Sans MS" panose="030F0902030302020204" pitchFamily="66" charset="0"/>
              </a:rPr>
              <a:t> crayon.</a:t>
            </a:r>
          </a:p>
          <a:p>
            <a:pPr marL="302575" indent="-302575">
              <a:buAutoNum type="arabicPeriod"/>
            </a:pPr>
            <a:r>
              <a:rPr lang="en-US" sz="2471" dirty="0">
                <a:latin typeface="Comic Sans MS" panose="030F0902030302020204" pitchFamily="66" charset="0"/>
              </a:rPr>
              <a:t>Circle the words that are nouns.</a:t>
            </a:r>
          </a:p>
          <a:p>
            <a:pPr marL="302575" indent="-302575">
              <a:buAutoNum type="arabicPeriod"/>
            </a:pPr>
            <a:r>
              <a:rPr lang="en-US" sz="2471" dirty="0">
                <a:latin typeface="Comic Sans MS" panose="030F0902030302020204" pitchFamily="66" charset="0"/>
              </a:rPr>
              <a:t>Who are the characters in the story? ______________________________</a:t>
            </a:r>
          </a:p>
          <a:p>
            <a:pPr marL="302575" indent="-302575">
              <a:buAutoNum type="arabicPeriod"/>
            </a:pPr>
            <a:r>
              <a:rPr lang="en-US" sz="2471" dirty="0">
                <a:latin typeface="Comic Sans MS" panose="030F0902030302020204" pitchFamily="66" charset="0"/>
              </a:rPr>
              <a:t>Where did Jon run first? ______________________________</a:t>
            </a:r>
          </a:p>
          <a:p>
            <a:pPr marL="302575" indent="-302575">
              <a:buAutoNum type="arabicPeriod"/>
            </a:pPr>
            <a:r>
              <a:rPr lang="en-US" sz="2471" dirty="0">
                <a:latin typeface="Comic Sans MS" panose="030F0902030302020204" pitchFamily="66" charset="0"/>
              </a:rPr>
              <a:t>Why did mom want Jon to stop?________________________________________________________</a:t>
            </a:r>
          </a:p>
          <a:p>
            <a:pPr marL="302575" indent="-302575">
              <a:buAutoNum type="arabicPeriod"/>
            </a:pPr>
            <a:endParaRPr lang="en-US" sz="2471" dirty="0">
              <a:latin typeface="Comic Sans MS" panose="030F0902030302020204" pitchFamily="66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24F486-1C1F-01CA-409C-A5BB2B6299BE}"/>
              </a:ext>
            </a:extLst>
          </p:cNvPr>
          <p:cNvSpPr txBox="1"/>
          <p:nvPr/>
        </p:nvSpPr>
        <p:spPr>
          <a:xfrm>
            <a:off x="241717" y="4293733"/>
            <a:ext cx="63745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latin typeface="Comic Sans MS" panose="030F0902030302020204" pitchFamily="66" charset="0"/>
              </a:rPr>
              <a:t>**Begin working with students on restating the question in answers. For example: The characters in the story are__________________.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8852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3" id="{947F045D-F40E-4D3E-B684-07865F202D2D}" vid="{7F4C28B2-C7D3-4C50-BD86-2AD7CCF16C9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Space Newsletter &amp; Calendar Template</Template>
  <TotalTime>81</TotalTime>
  <Words>284</Words>
  <Application>Microsoft Macintosh PowerPoint</Application>
  <PresentationFormat>On-screen Show (4:3)</PresentationFormat>
  <Paragraphs>50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HELLOSPERRY</vt:lpstr>
      <vt:lpstr>KG Eyes Wide Open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Cory Childress</dc:creator>
  <cp:lastModifiedBy>Farrar, Jennifer</cp:lastModifiedBy>
  <cp:revision>10</cp:revision>
  <dcterms:created xsi:type="dcterms:W3CDTF">2023-04-05T00:40:55Z</dcterms:created>
  <dcterms:modified xsi:type="dcterms:W3CDTF">2023-08-26T18:41:21Z</dcterms:modified>
</cp:coreProperties>
</file>