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224" y="-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611892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600220" y="1950719"/>
            <a:ext cx="11704321" cy="2600961"/>
          </a:xfrm>
          <a:prstGeom prst="rect">
            <a:avLst/>
          </a:prstGeom>
        </p:spPr>
        <p:txBody>
          <a:bodyPr lIns="0" tIns="0" rIns="0" bIns="0" anchor="b"/>
          <a:lstStyle>
            <a:lvl1pPr defTabSz="1300480">
              <a:defRPr sz="6800" b="1" cap="all">
                <a:solidFill>
                  <a:srgbClr val="E8D38A"/>
                </a:solidFill>
                <a:effectLst>
                  <a:outerShdw blurRad="127000" dist="200000" dir="2700000" rotWithShape="0">
                    <a:srgbClr val="000000">
                      <a:alpha val="3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950719" y="4738415"/>
            <a:ext cx="9103361" cy="249258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1300480">
              <a:spcBef>
                <a:spcPts val="900"/>
              </a:spcBef>
              <a:buSzTx/>
              <a:buNone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indent="457200" algn="ctr" defTabSz="1300480">
              <a:spcBef>
                <a:spcPts val="900"/>
              </a:spcBef>
              <a:buSzTx/>
              <a:buNone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indent="914400" algn="ctr" defTabSz="1300480">
              <a:spcBef>
                <a:spcPts val="900"/>
              </a:spcBef>
              <a:buSzTx/>
              <a:buNone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indent="1371600" algn="ctr" defTabSz="1300480">
              <a:spcBef>
                <a:spcPts val="900"/>
              </a:spcBef>
              <a:buSzTx/>
              <a:buNone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indent="1828800" algn="ctr" defTabSz="1300480">
              <a:spcBef>
                <a:spcPts val="900"/>
              </a:spcBef>
              <a:buSzTx/>
              <a:buNone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38659" y="9391226"/>
            <a:ext cx="215901" cy="254001"/>
          </a:xfrm>
          <a:prstGeom prst="rect">
            <a:avLst/>
          </a:prstGeom>
        </p:spPr>
        <p:txBody>
          <a:bodyPr lIns="0" tIns="0" rIns="0" bIns="0" anchor="b"/>
          <a:lstStyle>
            <a:lvl1pPr algn="r" defTabSz="1300480">
              <a:defRPr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5800" b="1">
                <a:solidFill>
                  <a:srgbClr val="E8D38A"/>
                </a:solidFill>
                <a:effectLst>
                  <a:outerShdw blurRad="114300" dist="101600" dir="2700000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idx="1"/>
          </p:nvPr>
        </p:nvSpPr>
        <p:spPr>
          <a:xfrm>
            <a:off x="650239" y="2275839"/>
            <a:ext cx="11704322" cy="6697473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695597" indent="-558437" defTabSz="1300480">
              <a:spcBef>
                <a:spcPts val="900"/>
              </a:spcBef>
              <a:buClr>
                <a:srgbClr val="F9F9F9"/>
              </a:buClr>
              <a:buSzPct val="65000"/>
              <a:buChar char=""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1034033" indent="-448817" defTabSz="1300480">
              <a:spcBef>
                <a:spcPts val="900"/>
              </a:spcBef>
              <a:buClr>
                <a:srgbClr val="F9F9F9"/>
              </a:buClr>
              <a:buSzPct val="80000"/>
              <a:buChar char="◼"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300110" indent="-394854" defTabSz="1300480">
              <a:spcBef>
                <a:spcPts val="900"/>
              </a:spcBef>
              <a:buClr>
                <a:srgbClr val="F9F9F9"/>
              </a:buClr>
              <a:buSzPct val="95000"/>
              <a:buChar char="▫"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517903" indent="-347472" defTabSz="1300480">
              <a:spcBef>
                <a:spcPts val="900"/>
              </a:spcBef>
              <a:buClr>
                <a:srgbClr val="F9F9F9"/>
              </a:buClr>
              <a:buSzPct val="100000"/>
              <a:buChar char=""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709927" indent="-347472" defTabSz="1300480">
              <a:spcBef>
                <a:spcPts val="900"/>
              </a:spcBef>
              <a:buClr>
                <a:srgbClr val="F9F9F9"/>
              </a:buClr>
              <a:buSzPct val="100000"/>
              <a:buChar char="◾"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38659" y="9391226"/>
            <a:ext cx="215901" cy="254001"/>
          </a:xfrm>
          <a:prstGeom prst="rect">
            <a:avLst/>
          </a:prstGeom>
        </p:spPr>
        <p:txBody>
          <a:bodyPr lIns="0" tIns="0" rIns="0" bIns="0" anchor="b"/>
          <a:lstStyle>
            <a:lvl1pPr algn="r" defTabSz="1300480">
              <a:defRPr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bnelson@pearlk12.com" TargetMode="External"/><Relationship Id="rId2" Type="http://schemas.openxmlformats.org/officeDocument/2006/relationships/hyperlink" Target="https://www.pearl.k12.ms.us/cms/lib/MS01810570/Centricity/Domain/174/PPSD%20Secondary%20Curriculum%20Guide%202019.pdf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mailto:gwilliams@pearlk12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1"/>
          <p:cNvSpPr txBox="1">
            <a:spLocks noGrp="1"/>
          </p:cNvSpPr>
          <p:nvPr>
            <p:ph type="title"/>
          </p:nvPr>
        </p:nvSpPr>
        <p:spPr>
          <a:xfrm>
            <a:off x="600220" y="1172068"/>
            <a:ext cx="11704321" cy="285393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663244">
              <a:defRPr sz="6528">
                <a:effectLst>
                  <a:outerShdw blurRad="64770" dist="102000" dir="2700000" rotWithShape="0">
                    <a:srgbClr val="000000">
                      <a:alpha val="30000"/>
                    </a:srgbClr>
                  </a:outerShdw>
                </a:effectLst>
              </a:defRPr>
            </a:pPr>
            <a:r>
              <a:t>Pearl Junior</a:t>
            </a:r>
          </a:p>
          <a:p>
            <a:pPr defTabSz="663244">
              <a:defRPr sz="5712">
                <a:effectLst>
                  <a:outerShdw blurRad="64770" dist="102000" dir="2700000" rotWithShape="0">
                    <a:srgbClr val="000000">
                      <a:alpha val="30000"/>
                    </a:srgbClr>
                  </a:outerShdw>
                </a:effectLst>
              </a:defRPr>
            </a:pPr>
            <a:r>
              <a:rPr sz="6528"/>
              <a:t>High school</a:t>
            </a:r>
            <a:r>
              <a:t/>
            </a:r>
            <a:br/>
            <a:endParaRPr/>
          </a:p>
        </p:txBody>
      </p:sp>
      <p:sp>
        <p:nvSpPr>
          <p:cNvPr id="138" name="Subtitle 2"/>
          <p:cNvSpPr txBox="1">
            <a:spLocks noGrp="1"/>
          </p:cNvSpPr>
          <p:nvPr>
            <p:ph type="body" sz="quarter" idx="1"/>
          </p:nvPr>
        </p:nvSpPr>
        <p:spPr>
          <a:xfrm>
            <a:off x="1950719" y="3510632"/>
            <a:ext cx="9103361" cy="210671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5000" b="1"/>
            </a:pPr>
            <a:r>
              <a:t>7th Grade Preregistration</a:t>
            </a:r>
          </a:p>
          <a:p>
            <a:pPr>
              <a:spcBef>
                <a:spcPts val="1200"/>
              </a:spcBef>
              <a:defRPr sz="5000" b="1"/>
            </a:pPr>
            <a:r>
              <a:t>2019 – 2020</a:t>
            </a:r>
          </a:p>
        </p:txBody>
      </p:sp>
      <p:pic>
        <p:nvPicPr>
          <p:cNvPr id="13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32079" y="6074007"/>
            <a:ext cx="2940642" cy="2853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Required 7</a:t>
            </a:r>
            <a:r>
              <a:rPr baseline="30586"/>
              <a:t>th</a:t>
            </a:r>
            <a:r>
              <a:t> Grade Courses</a:t>
            </a:r>
          </a:p>
        </p:txBody>
      </p:sp>
      <p:sp>
        <p:nvSpPr>
          <p:cNvPr id="14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9" y="2275840"/>
            <a:ext cx="11704322" cy="6697472"/>
          </a:xfrm>
          <a:prstGeom prst="rect">
            <a:avLst/>
          </a:prstGeom>
        </p:spPr>
        <p:txBody>
          <a:bodyPr/>
          <a:lstStyle/>
          <a:p>
            <a:pPr marL="688886" indent="-554469" defTabSz="1274470">
              <a:spcBef>
                <a:spcPts val="1000"/>
              </a:spcBef>
              <a:defRPr sz="4312" b="1"/>
            </a:pPr>
            <a:r>
              <a:t>English or Honors English </a:t>
            </a:r>
          </a:p>
          <a:p>
            <a:pPr marL="688886" indent="-554469" defTabSz="1274470">
              <a:spcBef>
                <a:spcPts val="1000"/>
              </a:spcBef>
              <a:defRPr sz="4312" b="1"/>
            </a:pPr>
            <a:r>
              <a:t>Math or Compacted Math (1 Carnegie Unit)</a:t>
            </a:r>
          </a:p>
          <a:p>
            <a:pPr marL="688886" indent="-554469" defTabSz="1274470">
              <a:spcBef>
                <a:spcPts val="1000"/>
              </a:spcBef>
              <a:defRPr sz="4312" b="1"/>
            </a:pPr>
            <a:r>
              <a:t>Science or Honors Science</a:t>
            </a:r>
          </a:p>
          <a:p>
            <a:pPr marL="688886" indent="-554469" defTabSz="1274470">
              <a:spcBef>
                <a:spcPts val="1000"/>
              </a:spcBef>
              <a:defRPr sz="4312" b="1"/>
            </a:pPr>
            <a:r>
              <a:t>Early World History or                         Honors Early World History</a:t>
            </a:r>
          </a:p>
          <a:p>
            <a:pPr marL="688886" indent="-554469" defTabSz="1274470">
              <a:spcBef>
                <a:spcPts val="1000"/>
              </a:spcBef>
              <a:defRPr sz="4312" b="1"/>
            </a:pPr>
            <a:r>
              <a:t>ICT II (1 Carnegie unit)</a:t>
            </a:r>
          </a:p>
          <a:p>
            <a:pPr marL="688886" indent="-554469" defTabSz="1274470">
              <a:spcBef>
                <a:spcPts val="1000"/>
              </a:spcBef>
              <a:defRPr sz="4312" b="1"/>
            </a:pPr>
            <a:r>
              <a:t>P.E.</a:t>
            </a:r>
          </a:p>
          <a:p>
            <a:pPr marL="688886" indent="-554469" defTabSz="1274470">
              <a:spcBef>
                <a:spcPts val="1000"/>
              </a:spcBef>
              <a:defRPr sz="4312" b="1"/>
            </a:pPr>
            <a:r>
              <a:t>Electives – Rank your Top 3 Choices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Honors Cours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Honors Courses</a:t>
            </a:r>
          </a:p>
        </p:txBody>
      </p:sp>
      <p:sp>
        <p:nvSpPr>
          <p:cNvPr id="145" name="Honors English &amp; Compacted Math: Students are selected based on multiple criteria including academic history and benchmark/state assessment score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Honors English &amp; Compacted Math: Students are selected based on multiple criteria including academic history and benchmark/state assessment scores.</a:t>
            </a:r>
          </a:p>
          <a:p>
            <a:r>
              <a:t>Honors Early World History: Students must have a 90 average or higher in 6th grade social studies.</a:t>
            </a:r>
          </a:p>
          <a:p>
            <a:r>
              <a:t>Honors Science: Students must have a 90 average or higher in 6th grade science.</a:t>
            </a:r>
          </a:p>
          <a:p>
            <a:r>
              <a:t>Honors courses are pre-marked on your course selection sheet by your counselor.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1993618"/>
          </a:xfrm>
          <a:prstGeom prst="rect">
            <a:avLst/>
          </a:prstGeom>
        </p:spPr>
        <p:txBody>
          <a:bodyPr/>
          <a:lstStyle>
            <a:lvl1pPr>
              <a:defRPr sz="5000"/>
            </a:lvl1pPr>
          </a:lstStyle>
          <a:p>
            <a:r>
              <a:t>P.E. requirement can be met by one of the following options:</a:t>
            </a:r>
          </a:p>
        </p:txBody>
      </p:sp>
      <p:sp>
        <p:nvSpPr>
          <p:cNvPr id="14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9" y="2709333"/>
            <a:ext cx="11704322" cy="6263979"/>
          </a:xfrm>
          <a:prstGeom prst="rect">
            <a:avLst/>
          </a:prstGeom>
        </p:spPr>
        <p:txBody>
          <a:bodyPr/>
          <a:lstStyle/>
          <a:p>
            <a:pPr marL="704718" indent="-567558">
              <a:lnSpc>
                <a:spcPct val="80000"/>
              </a:lnSpc>
              <a:defRPr sz="4000" b="1"/>
            </a:pPr>
            <a:r>
              <a:t>PE Class</a:t>
            </a:r>
            <a:endParaRPr sz="3400"/>
          </a:p>
          <a:p>
            <a:pPr marL="704718" indent="-567558">
              <a:lnSpc>
                <a:spcPct val="80000"/>
              </a:lnSpc>
              <a:defRPr sz="4000" b="1"/>
            </a:pPr>
            <a:r>
              <a:t>Band</a:t>
            </a:r>
            <a:endParaRPr sz="3400"/>
          </a:p>
          <a:p>
            <a:pPr marL="704718" indent="-567558">
              <a:lnSpc>
                <a:spcPct val="80000"/>
              </a:lnSpc>
              <a:defRPr sz="4000" b="1"/>
            </a:pPr>
            <a:r>
              <a:t>Basketball</a:t>
            </a:r>
            <a:endParaRPr sz="3400"/>
          </a:p>
          <a:p>
            <a:pPr marL="704718" indent="-567558">
              <a:lnSpc>
                <a:spcPct val="80000"/>
              </a:lnSpc>
              <a:defRPr sz="4000" b="1"/>
            </a:pPr>
            <a:r>
              <a:t>Cross-Country/Track</a:t>
            </a:r>
            <a:endParaRPr sz="3400"/>
          </a:p>
          <a:p>
            <a:pPr marL="704718" indent="-567558">
              <a:lnSpc>
                <a:spcPct val="80000"/>
              </a:lnSpc>
              <a:defRPr sz="4000" b="1"/>
            </a:pPr>
            <a:r>
              <a:t>Cheer</a:t>
            </a:r>
            <a:endParaRPr sz="3400"/>
          </a:p>
          <a:p>
            <a:pPr marL="704718" indent="-567558">
              <a:lnSpc>
                <a:spcPct val="80000"/>
              </a:lnSpc>
              <a:defRPr sz="4000" b="1"/>
            </a:pPr>
            <a:r>
              <a:t>Choir</a:t>
            </a:r>
            <a:endParaRPr sz="3400"/>
          </a:p>
          <a:p>
            <a:pPr marL="704718" indent="-567558">
              <a:lnSpc>
                <a:spcPct val="80000"/>
              </a:lnSpc>
              <a:defRPr sz="4000" b="1"/>
            </a:pPr>
            <a:r>
              <a:t>Dance</a:t>
            </a:r>
            <a:endParaRPr sz="3400"/>
          </a:p>
          <a:p>
            <a:pPr marL="704718" indent="-567558">
              <a:lnSpc>
                <a:spcPct val="80000"/>
              </a:lnSpc>
              <a:defRPr sz="4000" b="1"/>
            </a:pPr>
            <a:r>
              <a:t>Football</a:t>
            </a:r>
            <a:endParaRPr sz="3400"/>
          </a:p>
          <a:p>
            <a:pPr marL="704718" indent="-567558">
              <a:lnSpc>
                <a:spcPct val="80000"/>
              </a:lnSpc>
              <a:defRPr sz="4000" b="1"/>
            </a:pPr>
            <a:r>
              <a:t>Singers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975360">
              <a:defRPr sz="4350">
                <a:effectLst>
                  <a:outerShdw blurRad="85725" dist="7620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Elective Options</a:t>
            </a:r>
            <a:br/>
            <a:r>
              <a:rPr sz="2775"/>
              <a:t>See the </a:t>
            </a:r>
            <a:r>
              <a:rPr sz="2775" i="1"/>
              <a:t>Navigator Curriculum Guide</a:t>
            </a:r>
          </a:p>
          <a:p>
            <a:pPr defTabSz="975360">
              <a:defRPr sz="2775">
                <a:effectLst>
                  <a:outerShdw blurRad="85725" dist="76200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 for Course Descriptions</a:t>
            </a:r>
          </a:p>
        </p:txBody>
      </p:sp>
      <p:sp>
        <p:nvSpPr>
          <p:cNvPr id="15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9" y="2835222"/>
            <a:ext cx="11704322" cy="6083904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Art 7</a:t>
            </a:r>
          </a:p>
          <a:p>
            <a:pPr>
              <a:defRPr b="1"/>
            </a:pPr>
            <a:r>
              <a:t>Creative Projects</a:t>
            </a:r>
          </a:p>
          <a:p>
            <a:pPr>
              <a:defRPr b="1"/>
            </a:pPr>
            <a:r>
              <a:t>Quest (Gifted Program)</a:t>
            </a:r>
          </a:p>
          <a:p>
            <a:pPr>
              <a:defRPr b="1"/>
            </a:pPr>
            <a:r>
              <a:t>Theatre</a:t>
            </a:r>
          </a:p>
          <a:p>
            <a:pPr>
              <a:defRPr b="1"/>
            </a:pPr>
            <a:r>
              <a:t>Resource (Students with an IEP.)</a:t>
            </a:r>
          </a:p>
          <a:p>
            <a:pPr>
              <a:defRPr b="1"/>
            </a:pPr>
            <a:r>
              <a:t>LEP (Students in LEP program.)</a:t>
            </a:r>
          </a:p>
          <a:p>
            <a:pPr>
              <a:defRPr b="1"/>
            </a:pPr>
            <a:r>
              <a:t>Additional electives from PE choices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Helpful Tips</a:t>
            </a:r>
          </a:p>
        </p:txBody>
      </p:sp>
      <p:sp>
        <p:nvSpPr>
          <p:cNvPr id="15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9" y="2275840"/>
            <a:ext cx="11704322" cy="6697472"/>
          </a:xfrm>
          <a:prstGeom prst="rect">
            <a:avLst/>
          </a:prstGeom>
        </p:spPr>
        <p:txBody>
          <a:bodyPr/>
          <a:lstStyle/>
          <a:p>
            <a:pPr marL="0" indent="137160">
              <a:lnSpc>
                <a:spcPct val="90000"/>
              </a:lnSpc>
              <a:spcBef>
                <a:spcPts val="800"/>
              </a:spcBef>
              <a:buSzTx/>
              <a:buFont typeface="Wingdings 2"/>
              <a:buNone/>
              <a:defRPr sz="3400"/>
            </a:pPr>
            <a:endParaRPr dirty="0"/>
          </a:p>
          <a:p>
            <a:pPr marL="696772" indent="-559612">
              <a:lnSpc>
                <a:spcPct val="90000"/>
              </a:lnSpc>
              <a:spcBef>
                <a:spcPts val="800"/>
              </a:spcBef>
              <a:defRPr sz="3400"/>
            </a:pPr>
            <a:r>
              <a:rPr dirty="0"/>
              <a:t>Click here to access the </a:t>
            </a:r>
            <a:r>
              <a:rPr u="sng" dirty="0">
                <a:solidFill>
                  <a:srgbClr val="410082"/>
                </a:solidFill>
                <a:uFill>
                  <a:solidFill>
                    <a:srgbClr val="410082"/>
                  </a:solidFill>
                </a:uFill>
                <a:hlinkClick r:id="rId2"/>
              </a:rPr>
              <a:t> Navigator Curriculum Guide</a:t>
            </a:r>
          </a:p>
          <a:p>
            <a:pPr marL="696772" indent="-559612">
              <a:lnSpc>
                <a:spcPct val="90000"/>
              </a:lnSpc>
              <a:spcBef>
                <a:spcPts val="800"/>
              </a:spcBef>
              <a:defRPr sz="3400"/>
            </a:pPr>
            <a:r>
              <a:rPr dirty="0"/>
              <a:t>Please review the Navigator for preregistration information and course descriptions</a:t>
            </a:r>
            <a:r>
              <a:rPr dirty="0" smtClean="0"/>
              <a:t>.</a:t>
            </a:r>
            <a:endParaRPr lang="en-US" dirty="0" smtClean="0"/>
          </a:p>
          <a:p>
            <a:pPr marL="696772" indent="-559612">
              <a:lnSpc>
                <a:spcPct val="90000"/>
              </a:lnSpc>
              <a:spcBef>
                <a:spcPts val="800"/>
              </a:spcBef>
              <a:defRPr sz="3400"/>
            </a:pPr>
            <a:r>
              <a:rPr lang="en-US" dirty="0" smtClean="0"/>
              <a:t>Students:  You may message your counselor through Canvas if you have any questions.</a:t>
            </a:r>
            <a:endParaRPr dirty="0"/>
          </a:p>
          <a:p>
            <a:pPr marL="696772" indent="-559612">
              <a:lnSpc>
                <a:spcPct val="90000"/>
              </a:lnSpc>
              <a:spcBef>
                <a:spcPts val="800"/>
              </a:spcBef>
              <a:defRPr sz="3400"/>
            </a:pPr>
            <a:r>
              <a:rPr lang="en-US" dirty="0" smtClean="0"/>
              <a:t>Parents:  </a:t>
            </a:r>
            <a:r>
              <a:rPr dirty="0" smtClean="0"/>
              <a:t>Contact </a:t>
            </a:r>
            <a:r>
              <a:rPr dirty="0"/>
              <a:t>your student’s counselor if you have any further questions:</a:t>
            </a:r>
          </a:p>
          <a:p>
            <a:pPr marL="1144828" lvl="1" indent="-559612">
              <a:lnSpc>
                <a:spcPct val="90000"/>
              </a:lnSpc>
              <a:spcBef>
                <a:spcPts val="800"/>
              </a:spcBef>
              <a:buSzPct val="65000"/>
              <a:buChar char=""/>
              <a:defRPr sz="3400"/>
            </a:pPr>
            <a:r>
              <a:rPr dirty="0"/>
              <a:t>Brigit Nelson, 6</a:t>
            </a:r>
            <a:r>
              <a:rPr baseline="30529" dirty="0"/>
              <a:t>th</a:t>
            </a:r>
            <a:r>
              <a:rPr dirty="0"/>
              <a:t> grade – </a:t>
            </a:r>
            <a:r>
              <a:rPr u="sng" dirty="0">
                <a:solidFill>
                  <a:srgbClr val="410082"/>
                </a:solidFill>
                <a:uFill>
                  <a:solidFill>
                    <a:srgbClr val="410082"/>
                  </a:solidFill>
                </a:uFill>
                <a:hlinkClick r:id="rId3"/>
              </a:rPr>
              <a:t>bnelson@pearlk12.com</a:t>
            </a:r>
          </a:p>
          <a:p>
            <a:pPr marL="1144828" lvl="1" indent="-559612">
              <a:lnSpc>
                <a:spcPct val="90000"/>
              </a:lnSpc>
              <a:spcBef>
                <a:spcPts val="800"/>
              </a:spcBef>
              <a:buSzPct val="65000"/>
              <a:buChar char=""/>
              <a:defRPr sz="3400"/>
            </a:pPr>
            <a:r>
              <a:rPr dirty="0"/>
              <a:t>Gina Williams, 7</a:t>
            </a:r>
            <a:r>
              <a:rPr baseline="30529" dirty="0"/>
              <a:t>th</a:t>
            </a:r>
            <a:r>
              <a:rPr dirty="0"/>
              <a:t> &amp; 8</a:t>
            </a:r>
            <a:r>
              <a:rPr baseline="30529" dirty="0"/>
              <a:t>th</a:t>
            </a:r>
            <a:r>
              <a:rPr dirty="0"/>
              <a:t> grade – </a:t>
            </a:r>
            <a:r>
              <a:rPr u="sng" dirty="0">
                <a:solidFill>
                  <a:srgbClr val="410082"/>
                </a:solidFill>
                <a:uFill>
                  <a:solidFill>
                    <a:srgbClr val="410082"/>
                  </a:solidFill>
                </a:uFill>
                <a:hlinkClick r:id="rId4"/>
              </a:rPr>
              <a:t>gwilliams@pearlk12.com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1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1880891"/>
          </a:xfrm>
          <a:prstGeom prst="rect">
            <a:avLst/>
          </a:prstGeom>
        </p:spPr>
        <p:txBody>
          <a:bodyPr/>
          <a:lstStyle/>
          <a:p>
            <a:r>
              <a:t>IMPORTANT NOTES</a:t>
            </a:r>
          </a:p>
        </p:txBody>
      </p:sp>
      <p:sp>
        <p:nvSpPr>
          <p:cNvPr id="15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9" y="1800136"/>
            <a:ext cx="11704322" cy="7173176"/>
          </a:xfrm>
          <a:prstGeom prst="rect">
            <a:avLst/>
          </a:prstGeom>
        </p:spPr>
        <p:txBody>
          <a:bodyPr/>
          <a:lstStyle/>
          <a:p>
            <a:pPr marL="0" indent="137160">
              <a:lnSpc>
                <a:spcPct val="90000"/>
              </a:lnSpc>
              <a:spcBef>
                <a:spcPts val="800"/>
              </a:spcBef>
              <a:buSzTx/>
              <a:buFont typeface="Wingdings 2"/>
              <a:buNone/>
              <a:defRPr sz="3400"/>
            </a:pPr>
            <a:endParaRPr/>
          </a:p>
          <a:p>
            <a:pPr marL="0" indent="137160">
              <a:lnSpc>
                <a:spcPct val="90000"/>
              </a:lnSpc>
              <a:spcBef>
                <a:spcPts val="800"/>
              </a:spcBef>
              <a:buSzTx/>
              <a:buFont typeface="Wingdings 2"/>
              <a:buNone/>
              <a:defRPr sz="3400"/>
            </a:pPr>
            <a:endParaRPr/>
          </a:p>
          <a:p>
            <a:pPr marL="696772" indent="-559612">
              <a:spcBef>
                <a:spcPts val="800"/>
              </a:spcBef>
              <a:defRPr sz="3400" b="1"/>
            </a:pPr>
            <a:r>
              <a:t>Please make the following changes on the 7th Grade Course Selection Form:</a:t>
            </a:r>
          </a:p>
          <a:p>
            <a:pPr marL="1144828" lvl="1" indent="-559612">
              <a:spcBef>
                <a:spcPts val="800"/>
              </a:spcBef>
              <a:buSzPct val="65000"/>
              <a:buChar char=""/>
              <a:defRPr sz="3400" b="1"/>
            </a:pPr>
            <a:r>
              <a:t>Team Sports for Girls and Boys counts as only ONE elective instead of two.</a:t>
            </a:r>
          </a:p>
          <a:p>
            <a:pPr marL="1144828" lvl="1" indent="-559612">
              <a:lnSpc>
                <a:spcPct val="90000"/>
              </a:lnSpc>
              <a:spcBef>
                <a:spcPts val="800"/>
              </a:spcBef>
              <a:buSzPct val="65000"/>
              <a:buChar char=""/>
              <a:defRPr sz="3400" b="1"/>
            </a:pPr>
            <a:r>
              <a:t>Theatre is an additional elective choice.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282</Words>
  <Application>Microsoft Office PowerPoint</Application>
  <PresentationFormat>Custom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White</vt:lpstr>
      <vt:lpstr>Pearl Junior High school </vt:lpstr>
      <vt:lpstr>Required 7th Grade Courses</vt:lpstr>
      <vt:lpstr>Honors Courses</vt:lpstr>
      <vt:lpstr>P.E. requirement can be met by one of the following options:</vt:lpstr>
      <vt:lpstr>Elective Options See the Navigator Curriculum Guide  for Course Descriptions</vt:lpstr>
      <vt:lpstr>Helpful Tips</vt:lpstr>
      <vt:lpstr>IMPORTANT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Pearl Junior High school</dc:title>
  <dc:creator>Williams, Gina</dc:creator>
  <cp:lastModifiedBy>Berry, Debbie</cp:lastModifiedBy>
  <cp:revision>3</cp:revision>
  <dcterms:modified xsi:type="dcterms:W3CDTF">2019-02-06T15:41:34Z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